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2" r:id="rId4"/>
    <p:sldId id="258" r:id="rId5"/>
    <p:sldId id="262" r:id="rId6"/>
    <p:sldId id="291" r:id="rId7"/>
    <p:sldId id="263" r:id="rId8"/>
    <p:sldId id="266" r:id="rId9"/>
    <p:sldId id="259" r:id="rId10"/>
    <p:sldId id="260" r:id="rId11"/>
    <p:sldId id="261" r:id="rId12"/>
    <p:sldId id="287" r:id="rId13"/>
    <p:sldId id="290" r:id="rId14"/>
    <p:sldId id="286" r:id="rId15"/>
    <p:sldId id="283" r:id="rId16"/>
    <p:sldId id="284" r:id="rId17"/>
    <p:sldId id="285" r:id="rId18"/>
    <p:sldId id="289" r:id="rId19"/>
    <p:sldId id="288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5148" autoAdjust="0"/>
  </p:normalViewPr>
  <p:slideViewPr>
    <p:cSldViewPr>
      <p:cViewPr varScale="1">
        <p:scale>
          <a:sx n="106" d="100"/>
          <a:sy n="106" d="100"/>
        </p:scale>
        <p:origin x="6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D62B3-D279-4191-A7C2-8B164847FFE8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34C633AA-287C-4E8C-934A-3F4425504962}">
      <dgm:prSet phldrT="[Text]" custT="1"/>
      <dgm:spPr>
        <a:noFill/>
      </dgm:spPr>
      <dgm:t>
        <a:bodyPr/>
        <a:lstStyle/>
        <a:p>
          <a:r>
            <a:rPr lang="en-US" sz="1800" dirty="0" smtClean="0">
              <a:solidFill>
                <a:schemeClr val="bg1">
                  <a:lumMod val="50000"/>
                </a:schemeClr>
              </a:solidFill>
            </a:rPr>
            <a:t>Rajasthan Map</a:t>
          </a:r>
          <a:endParaRPr lang="en-IN" sz="1800" dirty="0">
            <a:solidFill>
              <a:schemeClr val="bg1">
                <a:lumMod val="50000"/>
              </a:schemeClr>
            </a:solidFill>
          </a:endParaRPr>
        </a:p>
      </dgm:t>
    </dgm:pt>
    <dgm:pt modelId="{B33B021B-6E7A-4C7C-81DD-99A67D366910}" type="parTrans" cxnId="{96CD35EF-4A39-4735-A65E-FB7CD67BCD57}">
      <dgm:prSet/>
      <dgm:spPr/>
      <dgm:t>
        <a:bodyPr/>
        <a:lstStyle/>
        <a:p>
          <a:endParaRPr lang="en-IN"/>
        </a:p>
      </dgm:t>
    </dgm:pt>
    <dgm:pt modelId="{4E21BA6E-1109-458C-91F5-625732F00F30}" type="sibTrans" cxnId="{96CD35EF-4A39-4735-A65E-FB7CD67BCD57}">
      <dgm:prSet/>
      <dgm:spPr/>
      <dgm:t>
        <a:bodyPr/>
        <a:lstStyle/>
        <a:p>
          <a:endParaRPr lang="en-IN"/>
        </a:p>
      </dgm:t>
    </dgm:pt>
    <dgm:pt modelId="{16C9B051-A522-4C88-8562-C9563BA922D2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bg1">
                  <a:lumMod val="50000"/>
                </a:schemeClr>
              </a:solidFill>
            </a:rPr>
            <a:t>Query</a:t>
          </a:r>
          <a:endParaRPr lang="en-IN" sz="1800" dirty="0">
            <a:solidFill>
              <a:schemeClr val="bg1">
                <a:lumMod val="50000"/>
              </a:schemeClr>
            </a:solidFill>
          </a:endParaRPr>
        </a:p>
      </dgm:t>
    </dgm:pt>
    <dgm:pt modelId="{A50987C1-CF7D-45C3-AB92-86EDF73E55D5}" type="parTrans" cxnId="{7730B802-A8D1-422D-8A0E-0788A3604731}">
      <dgm:prSet/>
      <dgm:spPr/>
      <dgm:t>
        <a:bodyPr/>
        <a:lstStyle/>
        <a:p>
          <a:endParaRPr lang="en-IN"/>
        </a:p>
      </dgm:t>
    </dgm:pt>
    <dgm:pt modelId="{F4A56588-C7A0-47CD-AE39-C351015678AB}" type="sibTrans" cxnId="{7730B802-A8D1-422D-8A0E-0788A3604731}">
      <dgm:prSet/>
      <dgm:spPr/>
      <dgm:t>
        <a:bodyPr/>
        <a:lstStyle/>
        <a:p>
          <a:endParaRPr lang="en-IN"/>
        </a:p>
      </dgm:t>
    </dgm:pt>
    <dgm:pt modelId="{A467FDC9-5306-4592-ACC6-1D89869E2053}">
      <dgm:prSet phldrT="[Text]" custT="1"/>
      <dgm:spPr>
        <a:noFill/>
      </dgm:spPr>
      <dgm:t>
        <a:bodyPr/>
        <a:lstStyle/>
        <a:p>
          <a:r>
            <a:rPr lang="en-US" sz="1800" dirty="0" smtClean="0">
              <a:solidFill>
                <a:schemeClr val="bg1">
                  <a:lumMod val="50000"/>
                </a:schemeClr>
              </a:solidFill>
            </a:rPr>
            <a:t>Overlay</a:t>
          </a:r>
          <a:endParaRPr lang="en-IN" sz="1800" dirty="0">
            <a:solidFill>
              <a:schemeClr val="bg1">
                <a:lumMod val="50000"/>
              </a:schemeClr>
            </a:solidFill>
          </a:endParaRPr>
        </a:p>
      </dgm:t>
    </dgm:pt>
    <dgm:pt modelId="{62735E7D-6591-4AB3-AA40-572B562A7A40}" type="parTrans" cxnId="{5FE557C6-F437-46D9-B8BD-D1C7B6E2081C}">
      <dgm:prSet/>
      <dgm:spPr/>
      <dgm:t>
        <a:bodyPr/>
        <a:lstStyle/>
        <a:p>
          <a:endParaRPr lang="en-IN"/>
        </a:p>
      </dgm:t>
    </dgm:pt>
    <dgm:pt modelId="{BF71E0EA-1CF8-4E98-80C6-831F2538175F}" type="sibTrans" cxnId="{5FE557C6-F437-46D9-B8BD-D1C7B6E2081C}">
      <dgm:prSet/>
      <dgm:spPr/>
      <dgm:t>
        <a:bodyPr/>
        <a:lstStyle/>
        <a:p>
          <a:endParaRPr lang="en-IN"/>
        </a:p>
      </dgm:t>
    </dgm:pt>
    <dgm:pt modelId="{B06F4FB5-7EC1-4954-A6F0-DE438C58DEFA}">
      <dgm:prSet phldrT="[Text]" custT="1"/>
      <dgm:spPr>
        <a:noFill/>
      </dgm:spPr>
      <dgm:t>
        <a:bodyPr/>
        <a:lstStyle/>
        <a:p>
          <a:r>
            <a:rPr lang="en-US" sz="1800" dirty="0" smtClean="0">
              <a:solidFill>
                <a:schemeClr val="bg1">
                  <a:lumMod val="50000"/>
                </a:schemeClr>
              </a:solidFill>
            </a:rPr>
            <a:t>Union</a:t>
          </a:r>
          <a:endParaRPr lang="en-IN" sz="1800" dirty="0">
            <a:solidFill>
              <a:schemeClr val="bg1">
                <a:lumMod val="50000"/>
              </a:schemeClr>
            </a:solidFill>
          </a:endParaRPr>
        </a:p>
      </dgm:t>
    </dgm:pt>
    <dgm:pt modelId="{1B6EFD55-2CAF-4089-B198-EB6CC9347723}" type="sibTrans" cxnId="{7933D838-7A93-4C26-B424-B5B3A6A5A52A}">
      <dgm:prSet/>
      <dgm:spPr/>
      <dgm:t>
        <a:bodyPr/>
        <a:lstStyle/>
        <a:p>
          <a:endParaRPr lang="en-IN"/>
        </a:p>
      </dgm:t>
    </dgm:pt>
    <dgm:pt modelId="{C7F4D121-59EF-4D00-80F5-F6FFE526CEB0}" type="parTrans" cxnId="{7933D838-7A93-4C26-B424-B5B3A6A5A52A}">
      <dgm:prSet/>
      <dgm:spPr/>
      <dgm:t>
        <a:bodyPr/>
        <a:lstStyle/>
        <a:p>
          <a:endParaRPr lang="en-IN"/>
        </a:p>
      </dgm:t>
    </dgm:pt>
    <dgm:pt modelId="{18CFDCB5-1E61-4FD1-9D90-D4F21F2C0023}" type="pres">
      <dgm:prSet presAssocID="{FE4D62B3-D279-4191-A7C2-8B164847FFE8}" presName="diagram" presStyleCnt="0">
        <dgm:presLayoutVars>
          <dgm:dir/>
        </dgm:presLayoutVars>
      </dgm:prSet>
      <dgm:spPr/>
      <dgm:t>
        <a:bodyPr/>
        <a:lstStyle/>
        <a:p>
          <a:endParaRPr lang="en-IN"/>
        </a:p>
      </dgm:t>
    </dgm:pt>
    <dgm:pt modelId="{B7B2D3EB-F4C7-442A-A326-D7E31DB43940}" type="pres">
      <dgm:prSet presAssocID="{34C633AA-287C-4E8C-934A-3F4425504962}" presName="composite" presStyleCnt="0"/>
      <dgm:spPr/>
      <dgm:t>
        <a:bodyPr/>
        <a:lstStyle/>
        <a:p>
          <a:endParaRPr lang="en-IN"/>
        </a:p>
      </dgm:t>
    </dgm:pt>
    <dgm:pt modelId="{69331E3D-B810-42E9-991D-60932EAEC3A3}" type="pres">
      <dgm:prSet presAssocID="{34C633AA-287C-4E8C-934A-3F4425504962}" presName="Image" presStyleLbl="bgShp" presStyleIdx="0" presStyleCnt="4" custScaleX="88879" custScaleY="81172" custLinFactNeighborX="5842" custLinFactNeighborY="-1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6C9B4337-35E2-4207-82A8-59397B04B81A}" type="pres">
      <dgm:prSet presAssocID="{34C633AA-287C-4E8C-934A-3F4425504962}" presName="Parent" presStyleLbl="node0" presStyleIdx="0" presStyleCnt="4" custScaleY="60930" custLinFactNeighborX="-10225" custLinFactNeighborY="3258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CF493C-2A3B-4A92-9B33-3F85E904E0B7}" type="pres">
      <dgm:prSet presAssocID="{4E21BA6E-1109-458C-91F5-625732F00F30}" presName="sibTrans" presStyleCnt="0"/>
      <dgm:spPr/>
      <dgm:t>
        <a:bodyPr/>
        <a:lstStyle/>
        <a:p>
          <a:endParaRPr lang="en-IN"/>
        </a:p>
      </dgm:t>
    </dgm:pt>
    <dgm:pt modelId="{90DB493A-7E3F-40CB-9855-B765BCCC39CF}" type="pres">
      <dgm:prSet presAssocID="{16C9B051-A522-4C88-8562-C9563BA922D2}" presName="composite" presStyleCnt="0"/>
      <dgm:spPr/>
      <dgm:t>
        <a:bodyPr/>
        <a:lstStyle/>
        <a:p>
          <a:endParaRPr lang="en-IN"/>
        </a:p>
      </dgm:t>
    </dgm:pt>
    <dgm:pt modelId="{DE6214E1-DAAB-49A0-9566-9B7D01324062}" type="pres">
      <dgm:prSet presAssocID="{16C9B051-A522-4C88-8562-C9563BA922D2}" presName="Image" presStyleLbl="bgShp" presStyleIdx="1" presStyleCnt="4" custLinFactNeighborX="9658" custLinFactNeighborY="-334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4A23ACBC-639D-4AC4-8DD9-51F19D1AE2DE}" type="pres">
      <dgm:prSet presAssocID="{16C9B051-A522-4C88-8562-C9563BA922D2}" presName="Parent" presStyleLbl="node0" presStyleIdx="1" presStyleCnt="4" custScaleX="50483" custScaleY="61161" custLinFactNeighborX="-23411" custLinFactNeighborY="442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B262FC7-0CAA-4AB3-A19F-77347D0ECE63}" type="pres">
      <dgm:prSet presAssocID="{F4A56588-C7A0-47CD-AE39-C351015678AB}" presName="sibTrans" presStyleCnt="0"/>
      <dgm:spPr/>
      <dgm:t>
        <a:bodyPr/>
        <a:lstStyle/>
        <a:p>
          <a:endParaRPr lang="en-IN"/>
        </a:p>
      </dgm:t>
    </dgm:pt>
    <dgm:pt modelId="{B94597BD-C8AB-4142-BAC7-A7F0DE9E570F}" type="pres">
      <dgm:prSet presAssocID="{B06F4FB5-7EC1-4954-A6F0-DE438C58DEFA}" presName="composite" presStyleCnt="0"/>
      <dgm:spPr/>
    </dgm:pt>
    <dgm:pt modelId="{CB3D76DD-01A0-4C0A-B250-5857D7045232}" type="pres">
      <dgm:prSet presAssocID="{B06F4FB5-7EC1-4954-A6F0-DE438C58DEFA}" presName="Image" presStyleLbl="bgShp" presStyleIdx="2" presStyleCnt="4" custScaleX="85675" custScaleY="72477" custLinFactNeighborX="5509" custLinFactNeighborY="447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0B2E6104-0494-4905-8FAE-3470BD83AD98}" type="pres">
      <dgm:prSet presAssocID="{B06F4FB5-7EC1-4954-A6F0-DE438C58DEFA}" presName="Parent" presStyleLbl="node0" presStyleIdx="2" presStyleCnt="4" custScaleY="44619" custLinFactNeighborX="-8751" custLinFactNeighborY="1396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16BA16-4432-4192-BFEF-A7698DF66652}" type="pres">
      <dgm:prSet presAssocID="{1B6EFD55-2CAF-4089-B198-EB6CC9347723}" presName="sibTrans" presStyleCnt="0"/>
      <dgm:spPr/>
    </dgm:pt>
    <dgm:pt modelId="{A9971C9F-A200-439D-BBD4-3F9B8C93D66E}" type="pres">
      <dgm:prSet presAssocID="{A467FDC9-5306-4592-ACC6-1D89869E2053}" presName="composite" presStyleCnt="0"/>
      <dgm:spPr/>
      <dgm:t>
        <a:bodyPr/>
        <a:lstStyle/>
        <a:p>
          <a:endParaRPr lang="en-IN"/>
        </a:p>
      </dgm:t>
    </dgm:pt>
    <dgm:pt modelId="{38AC0DD0-AA82-4ECD-A76E-2A94B9285FFB}" type="pres">
      <dgm:prSet presAssocID="{A467FDC9-5306-4592-ACC6-1D89869E2053}" presName="Image" presStyleLbl="bgShp" presStyleIdx="3" presStyleCnt="4" custLinFactNeighborX="-6853" custLinFactNeighborY="68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58142E19-A004-4F4E-9DB6-9D8F2726D525}" type="pres">
      <dgm:prSet presAssocID="{A467FDC9-5306-4592-ACC6-1D89869E2053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933D838-7A93-4C26-B424-B5B3A6A5A52A}" srcId="{FE4D62B3-D279-4191-A7C2-8B164847FFE8}" destId="{B06F4FB5-7EC1-4954-A6F0-DE438C58DEFA}" srcOrd="2" destOrd="0" parTransId="{C7F4D121-59EF-4D00-80F5-F6FFE526CEB0}" sibTransId="{1B6EFD55-2CAF-4089-B198-EB6CC9347723}"/>
    <dgm:cxn modelId="{96CD35EF-4A39-4735-A65E-FB7CD67BCD57}" srcId="{FE4D62B3-D279-4191-A7C2-8B164847FFE8}" destId="{34C633AA-287C-4E8C-934A-3F4425504962}" srcOrd="0" destOrd="0" parTransId="{B33B021B-6E7A-4C7C-81DD-99A67D366910}" sibTransId="{4E21BA6E-1109-458C-91F5-625732F00F30}"/>
    <dgm:cxn modelId="{9F98E8A2-EA8D-4E67-94F0-AA59E8F5BE54}" type="presOf" srcId="{34C633AA-287C-4E8C-934A-3F4425504962}" destId="{6C9B4337-35E2-4207-82A8-59397B04B81A}" srcOrd="0" destOrd="0" presId="urn:microsoft.com/office/officeart/2008/layout/BendingPictureCaption"/>
    <dgm:cxn modelId="{5B9BE826-B60F-45C1-9F2B-D57C24BCA9E2}" type="presOf" srcId="{B06F4FB5-7EC1-4954-A6F0-DE438C58DEFA}" destId="{0B2E6104-0494-4905-8FAE-3470BD83AD98}" srcOrd="0" destOrd="0" presId="urn:microsoft.com/office/officeart/2008/layout/BendingPictureCaption"/>
    <dgm:cxn modelId="{122392D4-C956-43D7-8DC6-60D912073AD1}" type="presOf" srcId="{16C9B051-A522-4C88-8562-C9563BA922D2}" destId="{4A23ACBC-639D-4AC4-8DD9-51F19D1AE2DE}" srcOrd="0" destOrd="0" presId="urn:microsoft.com/office/officeart/2008/layout/BendingPictureCaption"/>
    <dgm:cxn modelId="{5FE557C6-F437-46D9-B8BD-D1C7B6E2081C}" srcId="{FE4D62B3-D279-4191-A7C2-8B164847FFE8}" destId="{A467FDC9-5306-4592-ACC6-1D89869E2053}" srcOrd="3" destOrd="0" parTransId="{62735E7D-6591-4AB3-AA40-572B562A7A40}" sibTransId="{BF71E0EA-1CF8-4E98-80C6-831F2538175F}"/>
    <dgm:cxn modelId="{0F8EF110-9CCC-4BEB-9F86-210F01BBCFEA}" type="presOf" srcId="{FE4D62B3-D279-4191-A7C2-8B164847FFE8}" destId="{18CFDCB5-1E61-4FD1-9D90-D4F21F2C0023}" srcOrd="0" destOrd="0" presId="urn:microsoft.com/office/officeart/2008/layout/BendingPictureCaption"/>
    <dgm:cxn modelId="{7730B802-A8D1-422D-8A0E-0788A3604731}" srcId="{FE4D62B3-D279-4191-A7C2-8B164847FFE8}" destId="{16C9B051-A522-4C88-8562-C9563BA922D2}" srcOrd="1" destOrd="0" parTransId="{A50987C1-CF7D-45C3-AB92-86EDF73E55D5}" sibTransId="{F4A56588-C7A0-47CD-AE39-C351015678AB}"/>
    <dgm:cxn modelId="{BD33897C-AB64-45A0-84C8-B69A3BF8D664}" type="presOf" srcId="{A467FDC9-5306-4592-ACC6-1D89869E2053}" destId="{58142E19-A004-4F4E-9DB6-9D8F2726D525}" srcOrd="0" destOrd="0" presId="urn:microsoft.com/office/officeart/2008/layout/BendingPictureCaption"/>
    <dgm:cxn modelId="{980F3B37-A51D-463C-A7C1-1D9BD19B1A58}" type="presParOf" srcId="{18CFDCB5-1E61-4FD1-9D90-D4F21F2C0023}" destId="{B7B2D3EB-F4C7-442A-A326-D7E31DB43940}" srcOrd="0" destOrd="0" presId="urn:microsoft.com/office/officeart/2008/layout/BendingPictureCaption"/>
    <dgm:cxn modelId="{37972C99-325E-4B76-8CCE-20E0A0B1E100}" type="presParOf" srcId="{B7B2D3EB-F4C7-442A-A326-D7E31DB43940}" destId="{69331E3D-B810-42E9-991D-60932EAEC3A3}" srcOrd="0" destOrd="0" presId="urn:microsoft.com/office/officeart/2008/layout/BendingPictureCaption"/>
    <dgm:cxn modelId="{C770764A-CA03-4E55-BA17-1652CA4F25AA}" type="presParOf" srcId="{B7B2D3EB-F4C7-442A-A326-D7E31DB43940}" destId="{6C9B4337-35E2-4207-82A8-59397B04B81A}" srcOrd="1" destOrd="0" presId="urn:microsoft.com/office/officeart/2008/layout/BendingPictureCaption"/>
    <dgm:cxn modelId="{BAA9AB22-ED95-418A-A573-E0A92E899AEC}" type="presParOf" srcId="{18CFDCB5-1E61-4FD1-9D90-D4F21F2C0023}" destId="{13CF493C-2A3B-4A92-9B33-3F85E904E0B7}" srcOrd="1" destOrd="0" presId="urn:microsoft.com/office/officeart/2008/layout/BendingPictureCaption"/>
    <dgm:cxn modelId="{34789839-0276-4AC1-A4AF-270CC054D144}" type="presParOf" srcId="{18CFDCB5-1E61-4FD1-9D90-D4F21F2C0023}" destId="{90DB493A-7E3F-40CB-9855-B765BCCC39CF}" srcOrd="2" destOrd="0" presId="urn:microsoft.com/office/officeart/2008/layout/BendingPictureCaption"/>
    <dgm:cxn modelId="{3B7CC161-C3F5-4B82-87DD-6FF299DC6824}" type="presParOf" srcId="{90DB493A-7E3F-40CB-9855-B765BCCC39CF}" destId="{DE6214E1-DAAB-49A0-9566-9B7D01324062}" srcOrd="0" destOrd="0" presId="urn:microsoft.com/office/officeart/2008/layout/BendingPictureCaption"/>
    <dgm:cxn modelId="{50F4A3D3-3D1D-48E1-A3EF-6A26DCDCFDFA}" type="presParOf" srcId="{90DB493A-7E3F-40CB-9855-B765BCCC39CF}" destId="{4A23ACBC-639D-4AC4-8DD9-51F19D1AE2DE}" srcOrd="1" destOrd="0" presId="urn:microsoft.com/office/officeart/2008/layout/BendingPictureCaption"/>
    <dgm:cxn modelId="{C9FE7572-3B48-4EFE-9C5F-9C6D36E6BF46}" type="presParOf" srcId="{18CFDCB5-1E61-4FD1-9D90-D4F21F2C0023}" destId="{2B262FC7-0CAA-4AB3-A19F-77347D0ECE63}" srcOrd="3" destOrd="0" presId="urn:microsoft.com/office/officeart/2008/layout/BendingPictureCaption"/>
    <dgm:cxn modelId="{381588E6-0320-4A3B-ADEE-E9084446BADA}" type="presParOf" srcId="{18CFDCB5-1E61-4FD1-9D90-D4F21F2C0023}" destId="{B94597BD-C8AB-4142-BAC7-A7F0DE9E570F}" srcOrd="4" destOrd="0" presId="urn:microsoft.com/office/officeart/2008/layout/BendingPictureCaption"/>
    <dgm:cxn modelId="{3F3E88C6-9BB2-4F71-BB3E-E8D19BA88F03}" type="presParOf" srcId="{B94597BD-C8AB-4142-BAC7-A7F0DE9E570F}" destId="{CB3D76DD-01A0-4C0A-B250-5857D7045232}" srcOrd="0" destOrd="0" presId="urn:microsoft.com/office/officeart/2008/layout/BendingPictureCaption"/>
    <dgm:cxn modelId="{2EEE5BE3-05A3-4777-B112-711EB7C551F8}" type="presParOf" srcId="{B94597BD-C8AB-4142-BAC7-A7F0DE9E570F}" destId="{0B2E6104-0494-4905-8FAE-3470BD83AD98}" srcOrd="1" destOrd="0" presId="urn:microsoft.com/office/officeart/2008/layout/BendingPictureCaption"/>
    <dgm:cxn modelId="{7A8B7F96-FD09-485A-838D-3CD513E3145C}" type="presParOf" srcId="{18CFDCB5-1E61-4FD1-9D90-D4F21F2C0023}" destId="{6B16BA16-4432-4192-BFEF-A7698DF66652}" srcOrd="5" destOrd="0" presId="urn:microsoft.com/office/officeart/2008/layout/BendingPictureCaption"/>
    <dgm:cxn modelId="{257E2C92-1DBD-4209-8480-09125E950254}" type="presParOf" srcId="{18CFDCB5-1E61-4FD1-9D90-D4F21F2C0023}" destId="{A9971C9F-A200-439D-BBD4-3F9B8C93D66E}" srcOrd="6" destOrd="0" presId="urn:microsoft.com/office/officeart/2008/layout/BendingPictureCaption"/>
    <dgm:cxn modelId="{C8FD769F-4BAE-40CA-9EA7-28F79F7C504A}" type="presParOf" srcId="{A9971C9F-A200-439D-BBD4-3F9B8C93D66E}" destId="{38AC0DD0-AA82-4ECD-A76E-2A94B9285FFB}" srcOrd="0" destOrd="0" presId="urn:microsoft.com/office/officeart/2008/layout/BendingPictureCaption"/>
    <dgm:cxn modelId="{1AE34942-C978-4AC4-8033-2B35D34D312C}" type="presParOf" srcId="{A9971C9F-A200-439D-BBD4-3F9B8C93D66E}" destId="{58142E19-A004-4F4E-9DB6-9D8F2726D52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D62B3-D279-4191-A7C2-8B164847FFE8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576BC2B0-74BE-4BCD-99BC-5CA4F341A4A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bg1">
                  <a:lumMod val="50000"/>
                </a:schemeClr>
              </a:solidFill>
            </a:rPr>
            <a:t>Buffering</a:t>
          </a:r>
          <a:endParaRPr lang="en-IN" sz="1800" dirty="0">
            <a:solidFill>
              <a:schemeClr val="bg1">
                <a:lumMod val="50000"/>
              </a:schemeClr>
            </a:solidFill>
          </a:endParaRPr>
        </a:p>
      </dgm:t>
    </dgm:pt>
    <dgm:pt modelId="{9E6859B3-3571-4371-B4A1-45EB2DC1AE26}" type="parTrans" cxnId="{AD5F4A9A-9C4A-44C1-A4C1-6C44B82B85CA}">
      <dgm:prSet/>
      <dgm:spPr/>
      <dgm:t>
        <a:bodyPr/>
        <a:lstStyle/>
        <a:p>
          <a:endParaRPr lang="en-IN"/>
        </a:p>
      </dgm:t>
    </dgm:pt>
    <dgm:pt modelId="{795601DD-9147-4C3B-A57F-1101F5DD10FE}" type="sibTrans" cxnId="{AD5F4A9A-9C4A-44C1-A4C1-6C44B82B85CA}">
      <dgm:prSet/>
      <dgm:spPr/>
      <dgm:t>
        <a:bodyPr/>
        <a:lstStyle/>
        <a:p>
          <a:endParaRPr lang="en-IN"/>
        </a:p>
      </dgm:t>
    </dgm:pt>
    <dgm:pt modelId="{378BAB34-B1E2-449F-975E-AFB2A2D64662}">
      <dgm:prSet phldrT="[Text]" custT="1"/>
      <dgm:spPr>
        <a:noFill/>
      </dgm:spPr>
      <dgm:t>
        <a:bodyPr/>
        <a:lstStyle/>
        <a:p>
          <a:r>
            <a:rPr lang="en-US" sz="1800" dirty="0" smtClean="0">
              <a:solidFill>
                <a:schemeClr val="bg1">
                  <a:lumMod val="50000"/>
                </a:schemeClr>
              </a:solidFill>
            </a:rPr>
            <a:t>TIN Model</a:t>
          </a:r>
          <a:endParaRPr lang="en-IN" sz="1800" dirty="0">
            <a:solidFill>
              <a:schemeClr val="bg1">
                <a:lumMod val="50000"/>
              </a:schemeClr>
            </a:solidFill>
          </a:endParaRPr>
        </a:p>
      </dgm:t>
    </dgm:pt>
    <dgm:pt modelId="{7331E082-E97A-4663-AEBA-05515E383AA6}" type="parTrans" cxnId="{10E95992-2722-4FF9-BF0D-14B399BE8866}">
      <dgm:prSet/>
      <dgm:spPr/>
      <dgm:t>
        <a:bodyPr/>
        <a:lstStyle/>
        <a:p>
          <a:endParaRPr lang="en-IN"/>
        </a:p>
      </dgm:t>
    </dgm:pt>
    <dgm:pt modelId="{FD011B05-8D4B-43AC-95F9-BF9660C8DE87}" type="sibTrans" cxnId="{10E95992-2722-4FF9-BF0D-14B399BE8866}">
      <dgm:prSet/>
      <dgm:spPr/>
      <dgm:t>
        <a:bodyPr/>
        <a:lstStyle/>
        <a:p>
          <a:endParaRPr lang="en-IN"/>
        </a:p>
      </dgm:t>
    </dgm:pt>
    <dgm:pt modelId="{E470BF9D-7C54-4995-A7DE-42421729FA4F}">
      <dgm:prSet phldrT="[Text]" custT="1"/>
      <dgm:spPr>
        <a:noFill/>
      </dgm:spPr>
      <dgm:t>
        <a:bodyPr/>
        <a:lstStyle/>
        <a:p>
          <a:r>
            <a:rPr lang="en-US" sz="1800" dirty="0" smtClean="0">
              <a:solidFill>
                <a:schemeClr val="bg1">
                  <a:lumMod val="50000"/>
                </a:schemeClr>
              </a:solidFill>
            </a:rPr>
            <a:t>Interpolation</a:t>
          </a:r>
          <a:endParaRPr lang="en-IN" sz="1800" dirty="0">
            <a:solidFill>
              <a:schemeClr val="bg1">
                <a:lumMod val="50000"/>
              </a:schemeClr>
            </a:solidFill>
          </a:endParaRPr>
        </a:p>
      </dgm:t>
    </dgm:pt>
    <dgm:pt modelId="{62DF1B25-7271-4EE9-8C53-F5F2A1F26516}" type="sibTrans" cxnId="{87DD236F-32F1-4139-8C11-E358C2C46F24}">
      <dgm:prSet/>
      <dgm:spPr/>
      <dgm:t>
        <a:bodyPr/>
        <a:lstStyle/>
        <a:p>
          <a:endParaRPr lang="en-IN"/>
        </a:p>
      </dgm:t>
    </dgm:pt>
    <dgm:pt modelId="{13713FD2-3B35-4B97-95A3-61226E8847A4}" type="parTrans" cxnId="{87DD236F-32F1-4139-8C11-E358C2C46F24}">
      <dgm:prSet/>
      <dgm:spPr/>
      <dgm:t>
        <a:bodyPr/>
        <a:lstStyle/>
        <a:p>
          <a:endParaRPr lang="en-IN"/>
        </a:p>
      </dgm:t>
    </dgm:pt>
    <dgm:pt modelId="{6557BEF3-4FCB-4233-BC32-91CCFE5C0537}" type="pres">
      <dgm:prSet presAssocID="{FE4D62B3-D279-4191-A7C2-8B164847FFE8}" presName="diagram" presStyleCnt="0">
        <dgm:presLayoutVars>
          <dgm:dir/>
        </dgm:presLayoutVars>
      </dgm:prSet>
      <dgm:spPr/>
      <dgm:t>
        <a:bodyPr/>
        <a:lstStyle/>
        <a:p>
          <a:endParaRPr lang="en-IN"/>
        </a:p>
      </dgm:t>
    </dgm:pt>
    <dgm:pt modelId="{DD3EF3BE-3548-4659-BD15-70EAE1252C51}" type="pres">
      <dgm:prSet presAssocID="{576BC2B0-74BE-4BCD-99BC-5CA4F341A4A7}" presName="composite" presStyleCnt="0"/>
      <dgm:spPr/>
      <dgm:t>
        <a:bodyPr/>
        <a:lstStyle/>
        <a:p>
          <a:endParaRPr lang="en-IN"/>
        </a:p>
      </dgm:t>
    </dgm:pt>
    <dgm:pt modelId="{CD41CCE3-5CA8-41AB-A4D5-0050880A0B1F}" type="pres">
      <dgm:prSet presAssocID="{576BC2B0-74BE-4BCD-99BC-5CA4F341A4A7}" presName="Image" presStyleLbl="bgShp" presStyleIdx="0" presStyleCnt="3" custScaleX="73697" custScaleY="61963" custLinFactNeighborX="-55380" custLinFactNeighborY="144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372B3092-3405-4712-8BD8-7BC38F0D3F15}" type="pres">
      <dgm:prSet presAssocID="{576BC2B0-74BE-4BCD-99BC-5CA4F341A4A7}" presName="Parent" presStyleLbl="node0" presStyleIdx="0" presStyleCnt="3" custScaleX="79784" custScaleY="72813" custLinFactNeighborX="-82570" custLinFactNeighborY="4224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2B17915-C4CF-4C9C-B23C-F49F1E52127D}" type="pres">
      <dgm:prSet presAssocID="{795601DD-9147-4C3B-A57F-1101F5DD10FE}" presName="sibTrans" presStyleCnt="0"/>
      <dgm:spPr/>
      <dgm:t>
        <a:bodyPr/>
        <a:lstStyle/>
        <a:p>
          <a:endParaRPr lang="en-IN"/>
        </a:p>
      </dgm:t>
    </dgm:pt>
    <dgm:pt modelId="{C0F5DE19-08F9-40F2-9CD5-B075110438C5}" type="pres">
      <dgm:prSet presAssocID="{378BAB34-B1E2-449F-975E-AFB2A2D64662}" presName="composite" presStyleCnt="0"/>
      <dgm:spPr/>
    </dgm:pt>
    <dgm:pt modelId="{BDFB603E-0878-4529-85FC-7894F251CF0C}" type="pres">
      <dgm:prSet presAssocID="{378BAB34-B1E2-449F-975E-AFB2A2D64662}" presName="Image" presStyleLbl="bgShp" presStyleIdx="1" presStyleCnt="3" custScaleX="62154" custScaleY="49456" custLinFactNeighborX="-52520" custLinFactNeighborY="1680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31AAF622-5979-4A78-8A2A-E34BA91B0B68}" type="pres">
      <dgm:prSet presAssocID="{378BAB34-B1E2-449F-975E-AFB2A2D64662}" presName="Parent" presStyleLbl="node0" presStyleIdx="1" presStyleCnt="3" custScaleY="66698" custLinFactNeighborX="-70218" custLinFactNeighborY="2715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9106689-AED0-4871-8F14-0A2660200441}" type="pres">
      <dgm:prSet presAssocID="{FD011B05-8D4B-43AC-95F9-BF9660C8DE87}" presName="sibTrans" presStyleCnt="0"/>
      <dgm:spPr/>
    </dgm:pt>
    <dgm:pt modelId="{B440DDFE-FCF1-4C5D-BE15-09DBFE1F7E1C}" type="pres">
      <dgm:prSet presAssocID="{E470BF9D-7C54-4995-A7DE-42421729FA4F}" presName="composite" presStyleCnt="0"/>
      <dgm:spPr/>
      <dgm:t>
        <a:bodyPr/>
        <a:lstStyle/>
        <a:p>
          <a:endParaRPr lang="en-IN"/>
        </a:p>
      </dgm:t>
    </dgm:pt>
    <dgm:pt modelId="{2788F6B0-D7E1-4C10-AD30-5D4321749D88}" type="pres">
      <dgm:prSet presAssocID="{E470BF9D-7C54-4995-A7DE-42421729FA4F}" presName="Image" presStyleLbl="bgShp" presStyleIdx="2" presStyleCnt="3" custScaleX="83790" custScaleY="64881" custLinFactNeighborX="88601" custLinFactNeighborY="-872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6DE99AE5-6C8B-4618-883E-AA2B23B5E147}" type="pres">
      <dgm:prSet presAssocID="{E470BF9D-7C54-4995-A7DE-42421729FA4F}" presName="Parent" presStyleLbl="node0" presStyleIdx="2" presStyleCnt="3" custScaleY="60639" custLinFactY="-136617" custLinFactNeighborX="90761" custLinFactNeighborY="-2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D797263-BFBC-42C9-89BF-D369DD2FC981}" type="presOf" srcId="{FE4D62B3-D279-4191-A7C2-8B164847FFE8}" destId="{6557BEF3-4FCB-4233-BC32-91CCFE5C0537}" srcOrd="0" destOrd="0" presId="urn:microsoft.com/office/officeart/2008/layout/BendingPictureCaption"/>
    <dgm:cxn modelId="{091E0CC0-8173-49A2-9174-DCB6B324E392}" type="presOf" srcId="{E470BF9D-7C54-4995-A7DE-42421729FA4F}" destId="{6DE99AE5-6C8B-4618-883E-AA2B23B5E147}" srcOrd="0" destOrd="0" presId="urn:microsoft.com/office/officeart/2008/layout/BendingPictureCaption"/>
    <dgm:cxn modelId="{87DD236F-32F1-4139-8C11-E358C2C46F24}" srcId="{FE4D62B3-D279-4191-A7C2-8B164847FFE8}" destId="{E470BF9D-7C54-4995-A7DE-42421729FA4F}" srcOrd="2" destOrd="0" parTransId="{13713FD2-3B35-4B97-95A3-61226E8847A4}" sibTransId="{62DF1B25-7271-4EE9-8C53-F5F2A1F26516}"/>
    <dgm:cxn modelId="{5F61DB99-1C44-4798-BB08-DDA8248F4D47}" type="presOf" srcId="{576BC2B0-74BE-4BCD-99BC-5CA4F341A4A7}" destId="{372B3092-3405-4712-8BD8-7BC38F0D3F15}" srcOrd="0" destOrd="0" presId="urn:microsoft.com/office/officeart/2008/layout/BendingPictureCaption"/>
    <dgm:cxn modelId="{AD5F4A9A-9C4A-44C1-A4C1-6C44B82B85CA}" srcId="{FE4D62B3-D279-4191-A7C2-8B164847FFE8}" destId="{576BC2B0-74BE-4BCD-99BC-5CA4F341A4A7}" srcOrd="0" destOrd="0" parTransId="{9E6859B3-3571-4371-B4A1-45EB2DC1AE26}" sibTransId="{795601DD-9147-4C3B-A57F-1101F5DD10FE}"/>
    <dgm:cxn modelId="{57E25A5F-8994-4BFB-855C-834D9E2B074B}" type="presOf" srcId="{378BAB34-B1E2-449F-975E-AFB2A2D64662}" destId="{31AAF622-5979-4A78-8A2A-E34BA91B0B68}" srcOrd="0" destOrd="0" presId="urn:microsoft.com/office/officeart/2008/layout/BendingPictureCaption"/>
    <dgm:cxn modelId="{10E95992-2722-4FF9-BF0D-14B399BE8866}" srcId="{FE4D62B3-D279-4191-A7C2-8B164847FFE8}" destId="{378BAB34-B1E2-449F-975E-AFB2A2D64662}" srcOrd="1" destOrd="0" parTransId="{7331E082-E97A-4663-AEBA-05515E383AA6}" sibTransId="{FD011B05-8D4B-43AC-95F9-BF9660C8DE87}"/>
    <dgm:cxn modelId="{E0D6434E-387A-4798-8AC4-D90824AD054C}" type="presParOf" srcId="{6557BEF3-4FCB-4233-BC32-91CCFE5C0537}" destId="{DD3EF3BE-3548-4659-BD15-70EAE1252C51}" srcOrd="0" destOrd="0" presId="urn:microsoft.com/office/officeart/2008/layout/BendingPictureCaption"/>
    <dgm:cxn modelId="{E51EEDE3-F149-47CC-A828-C2AC6CC6F388}" type="presParOf" srcId="{DD3EF3BE-3548-4659-BD15-70EAE1252C51}" destId="{CD41CCE3-5CA8-41AB-A4D5-0050880A0B1F}" srcOrd="0" destOrd="0" presId="urn:microsoft.com/office/officeart/2008/layout/BendingPictureCaption"/>
    <dgm:cxn modelId="{5B6A00A7-9043-463C-BD6D-048FADE1CB71}" type="presParOf" srcId="{DD3EF3BE-3548-4659-BD15-70EAE1252C51}" destId="{372B3092-3405-4712-8BD8-7BC38F0D3F15}" srcOrd="1" destOrd="0" presId="urn:microsoft.com/office/officeart/2008/layout/BendingPictureCaption"/>
    <dgm:cxn modelId="{484D25B0-257F-4916-8EDB-F99944BC6C48}" type="presParOf" srcId="{6557BEF3-4FCB-4233-BC32-91CCFE5C0537}" destId="{D2B17915-C4CF-4C9C-B23C-F49F1E52127D}" srcOrd="1" destOrd="0" presId="urn:microsoft.com/office/officeart/2008/layout/BendingPictureCaption"/>
    <dgm:cxn modelId="{E0E15841-328B-494A-BC4E-05589BC7AAE6}" type="presParOf" srcId="{6557BEF3-4FCB-4233-BC32-91CCFE5C0537}" destId="{C0F5DE19-08F9-40F2-9CD5-B075110438C5}" srcOrd="2" destOrd="0" presId="urn:microsoft.com/office/officeart/2008/layout/BendingPictureCaption"/>
    <dgm:cxn modelId="{9E75A849-0E9B-4AD5-B151-C422F8D7D15E}" type="presParOf" srcId="{C0F5DE19-08F9-40F2-9CD5-B075110438C5}" destId="{BDFB603E-0878-4529-85FC-7894F251CF0C}" srcOrd="0" destOrd="0" presId="urn:microsoft.com/office/officeart/2008/layout/BendingPictureCaption"/>
    <dgm:cxn modelId="{EB6DEF35-7A3B-4579-BC2F-905939647A42}" type="presParOf" srcId="{C0F5DE19-08F9-40F2-9CD5-B075110438C5}" destId="{31AAF622-5979-4A78-8A2A-E34BA91B0B68}" srcOrd="1" destOrd="0" presId="urn:microsoft.com/office/officeart/2008/layout/BendingPictureCaption"/>
    <dgm:cxn modelId="{8A2B7161-C9EF-4043-BC10-D34F02C1A80F}" type="presParOf" srcId="{6557BEF3-4FCB-4233-BC32-91CCFE5C0537}" destId="{D9106689-AED0-4871-8F14-0A2660200441}" srcOrd="3" destOrd="0" presId="urn:microsoft.com/office/officeart/2008/layout/BendingPictureCaption"/>
    <dgm:cxn modelId="{BA5809DE-94CA-4A67-A4FC-30D13467C006}" type="presParOf" srcId="{6557BEF3-4FCB-4233-BC32-91CCFE5C0537}" destId="{B440DDFE-FCF1-4C5D-BE15-09DBFE1F7E1C}" srcOrd="4" destOrd="0" presId="urn:microsoft.com/office/officeart/2008/layout/BendingPictureCaption"/>
    <dgm:cxn modelId="{464FB893-4A73-4C84-BF61-50E2DDD0107A}" type="presParOf" srcId="{B440DDFE-FCF1-4C5D-BE15-09DBFE1F7E1C}" destId="{2788F6B0-D7E1-4C10-AD30-5D4321749D88}" srcOrd="0" destOrd="0" presId="urn:microsoft.com/office/officeart/2008/layout/BendingPictureCaption"/>
    <dgm:cxn modelId="{24DA3E56-EBEE-48D6-B199-92A68219D54C}" type="presParOf" srcId="{B440DDFE-FCF1-4C5D-BE15-09DBFE1F7E1C}" destId="{6DE99AE5-6C8B-4618-883E-AA2B23B5E14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31E3D-B810-42E9-991D-60932EAEC3A3}">
      <dsp:nvSpPr>
        <dsp:cNvPr id="0" name=""/>
        <dsp:cNvSpPr/>
      </dsp:nvSpPr>
      <dsp:spPr>
        <a:xfrm>
          <a:off x="152407" y="152395"/>
          <a:ext cx="2312263" cy="156058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B4337-35E2-4207-82A8-59397B04B81A}">
      <dsp:nvSpPr>
        <dsp:cNvPr id="0" name=""/>
        <dsp:cNvSpPr/>
      </dsp:nvSpPr>
      <dsp:spPr>
        <a:xfrm>
          <a:off x="152390" y="1828798"/>
          <a:ext cx="2241791" cy="328254"/>
        </a:xfrm>
        <a:prstGeom prst="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solidFill>
                <a:schemeClr val="bg1">
                  <a:lumMod val="50000"/>
                </a:schemeClr>
              </a:solidFill>
            </a:rPr>
            <a:t>Rajasthan Map</a:t>
          </a:r>
          <a:endParaRPr lang="en-IN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52390" y="1828798"/>
        <a:ext cx="2241791" cy="328254"/>
      </dsp:txXfrm>
    </dsp:sp>
    <dsp:sp modelId="{DE6214E1-DAAB-49A0-9566-9B7D01324062}">
      <dsp:nvSpPr>
        <dsp:cNvPr id="0" name=""/>
        <dsp:cNvSpPr/>
      </dsp:nvSpPr>
      <dsp:spPr>
        <a:xfrm>
          <a:off x="3276607" y="0"/>
          <a:ext cx="2601585" cy="192256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3ACBC-639D-4AC4-8DD9-51F19D1AE2DE}">
      <dsp:nvSpPr>
        <dsp:cNvPr id="0" name=""/>
        <dsp:cNvSpPr/>
      </dsp:nvSpPr>
      <dsp:spPr>
        <a:xfrm>
          <a:off x="3581406" y="1981198"/>
          <a:ext cx="1131723" cy="32949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solidFill>
                <a:schemeClr val="bg1">
                  <a:lumMod val="50000"/>
                </a:schemeClr>
              </a:solidFill>
            </a:rPr>
            <a:t>Query</a:t>
          </a:r>
          <a:endParaRPr lang="en-IN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581406" y="1981198"/>
        <a:ext cx="1131723" cy="329498"/>
      </dsp:txXfrm>
    </dsp:sp>
    <dsp:sp modelId="{CB3D76DD-01A0-4C0A-B250-5857D7045232}">
      <dsp:nvSpPr>
        <dsp:cNvPr id="0" name=""/>
        <dsp:cNvSpPr/>
      </dsp:nvSpPr>
      <dsp:spPr>
        <a:xfrm>
          <a:off x="6172192" y="304805"/>
          <a:ext cx="2228908" cy="139341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E6104-0494-4905-8FAE-3470BD83AD98}">
      <dsp:nvSpPr>
        <dsp:cNvPr id="0" name=""/>
        <dsp:cNvSpPr/>
      </dsp:nvSpPr>
      <dsp:spPr>
        <a:xfrm>
          <a:off x="6172206" y="1752598"/>
          <a:ext cx="2241791" cy="240380"/>
        </a:xfrm>
        <a:prstGeom prst="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solidFill>
                <a:schemeClr val="bg1">
                  <a:lumMod val="50000"/>
                </a:schemeClr>
              </a:solidFill>
            </a:rPr>
            <a:t>Union</a:t>
          </a:r>
          <a:endParaRPr lang="en-IN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172206" y="1752598"/>
        <a:ext cx="2241791" cy="240380"/>
      </dsp:txXfrm>
    </dsp:sp>
    <dsp:sp modelId="{38AC0DD0-AA82-4ECD-A76E-2A94B9285FFB}">
      <dsp:nvSpPr>
        <dsp:cNvPr id="0" name=""/>
        <dsp:cNvSpPr/>
      </dsp:nvSpPr>
      <dsp:spPr>
        <a:xfrm>
          <a:off x="2743191" y="2362203"/>
          <a:ext cx="2601585" cy="192256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42E19-A004-4F4E-9DB6-9D8F2726D525}">
      <dsp:nvSpPr>
        <dsp:cNvPr id="0" name=""/>
        <dsp:cNvSpPr/>
      </dsp:nvSpPr>
      <dsp:spPr>
        <a:xfrm>
          <a:off x="3447330" y="3923018"/>
          <a:ext cx="2241791" cy="538739"/>
        </a:xfrm>
        <a:prstGeom prst="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solidFill>
                <a:schemeClr val="bg1">
                  <a:lumMod val="50000"/>
                </a:schemeClr>
              </a:solidFill>
            </a:rPr>
            <a:t>Overlay</a:t>
          </a:r>
          <a:endParaRPr lang="en-IN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447330" y="3923018"/>
        <a:ext cx="2241791" cy="538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1CCE3-5CA8-41AB-A4D5-0050880A0B1F}">
      <dsp:nvSpPr>
        <dsp:cNvPr id="0" name=""/>
        <dsp:cNvSpPr/>
      </dsp:nvSpPr>
      <dsp:spPr>
        <a:xfrm>
          <a:off x="0" y="427184"/>
          <a:ext cx="2515399" cy="156290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B3092-3405-4712-8BD8-7BC38F0D3F15}">
      <dsp:nvSpPr>
        <dsp:cNvPr id="0" name=""/>
        <dsp:cNvSpPr/>
      </dsp:nvSpPr>
      <dsp:spPr>
        <a:xfrm>
          <a:off x="0" y="2043890"/>
          <a:ext cx="2346551" cy="51464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solidFill>
                <a:schemeClr val="bg1">
                  <a:lumMod val="50000"/>
                </a:schemeClr>
              </a:solidFill>
            </a:rPr>
            <a:t>Buffering</a:t>
          </a:r>
          <a:endParaRPr lang="en-IN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2043890"/>
        <a:ext cx="2346551" cy="514644"/>
      </dsp:txXfrm>
    </dsp:sp>
    <dsp:sp modelId="{BDFB603E-0878-4529-85FC-7894F251CF0C}">
      <dsp:nvSpPr>
        <dsp:cNvPr id="0" name=""/>
        <dsp:cNvSpPr/>
      </dsp:nvSpPr>
      <dsp:spPr>
        <a:xfrm>
          <a:off x="2666987" y="577567"/>
          <a:ext cx="2121417" cy="124743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AF622-5979-4A78-8A2A-E34BA91B0B68}">
      <dsp:nvSpPr>
        <dsp:cNvPr id="0" name=""/>
        <dsp:cNvSpPr/>
      </dsp:nvSpPr>
      <dsp:spPr>
        <a:xfrm>
          <a:off x="2438399" y="1890776"/>
          <a:ext cx="2941130" cy="471423"/>
        </a:xfrm>
        <a:prstGeom prst="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solidFill>
                <a:schemeClr val="bg1">
                  <a:lumMod val="50000"/>
                </a:schemeClr>
              </a:solidFill>
            </a:rPr>
            <a:t>TIN Model</a:t>
          </a:r>
          <a:endParaRPr lang="en-IN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438399" y="1890776"/>
        <a:ext cx="2941130" cy="471423"/>
      </dsp:txXfrm>
    </dsp:sp>
    <dsp:sp modelId="{2788F6B0-D7E1-4C10-AD30-5D4321749D88}">
      <dsp:nvSpPr>
        <dsp:cNvPr id="0" name=""/>
        <dsp:cNvSpPr/>
      </dsp:nvSpPr>
      <dsp:spPr>
        <a:xfrm>
          <a:off x="5614103" y="421333"/>
          <a:ext cx="2859889" cy="163650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99AE5-6C8B-4618-883E-AA2B23B5E147}">
      <dsp:nvSpPr>
        <dsp:cNvPr id="0" name=""/>
        <dsp:cNvSpPr/>
      </dsp:nvSpPr>
      <dsp:spPr>
        <a:xfrm>
          <a:off x="5593269" y="2005013"/>
          <a:ext cx="2941130" cy="428598"/>
        </a:xfrm>
        <a:prstGeom prst="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>
              <a:solidFill>
                <a:schemeClr val="bg1">
                  <a:lumMod val="50000"/>
                </a:schemeClr>
              </a:solidFill>
            </a:rPr>
            <a:t>Interpolation</a:t>
          </a:r>
          <a:endParaRPr lang="en-IN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5593269" y="2005013"/>
        <a:ext cx="2941130" cy="428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BCF0-A067-4553-B561-33FA581DCC5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E5F9-070C-48C2-9E6D-C019CF8EA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BCF0-A067-4553-B561-33FA581DCC5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E5F9-070C-48C2-9E6D-C019CF8EA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BCF0-A067-4553-B561-33FA581DCC5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E5F9-070C-48C2-9E6D-C019CF8EA28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BCF0-A067-4553-B561-33FA581DCC5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E5F9-070C-48C2-9E6D-C019CF8EA2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BCF0-A067-4553-B561-33FA581DCC5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E5F9-070C-48C2-9E6D-C019CF8EA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BCF0-A067-4553-B561-33FA581DCC5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E5F9-070C-48C2-9E6D-C019CF8EA2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BCF0-A067-4553-B561-33FA581DCC5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E5F9-070C-48C2-9E6D-C019CF8EA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BCF0-A067-4553-B561-33FA581DCC5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E5F9-070C-48C2-9E6D-C019CF8EA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BCF0-A067-4553-B561-33FA581DCC5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E5F9-070C-48C2-9E6D-C019CF8EA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BCF0-A067-4553-B561-33FA581DCC5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E5F9-070C-48C2-9E6D-C019CF8EA28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BCF0-A067-4553-B561-33FA581DCC5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BE5F9-070C-48C2-9E6D-C019CF8EA2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EFCBCF0-A067-4553-B561-33FA581DCC5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8FBE5F9-070C-48C2-9E6D-C019CF8EA2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dsuajmer.ac.in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 of Computer Science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33600"/>
            <a:ext cx="4685071" cy="3121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927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txBody>
          <a:bodyPr/>
          <a:lstStyle/>
          <a:p>
            <a:pPr algn="l"/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26670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www.mdsuajmer.ac.in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The University Official Website was designed and deployed by the department.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Dynamic and implements Boot Technology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Device Friendly 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Official email facility provided</a:t>
            </a:r>
          </a:p>
          <a:p>
            <a:endParaRPr lang="en-US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66956"/>
            <a:ext cx="44958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2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8194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National Mission on Education through Information and Communication Technology (</a:t>
            </a:r>
            <a:r>
              <a:rPr lang="en-US" b="1" dirty="0" smtClean="0"/>
              <a:t>NMEICT</a:t>
            </a:r>
            <a:r>
              <a:rPr lang="en-US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MHRD Sponsored Scheme to enhance the potential of ICT, in teaching and learning process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The Scheme benefits all the faculty, students, researchers in Higher Education Institutions in any time any where mode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Department played a nodal role in designing and implementing the campus wide network under this project of </a:t>
            </a:r>
            <a:r>
              <a:rPr lang="en-US" i="1" dirty="0" smtClean="0"/>
              <a:t>MHRD, Govt. of India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b="1" i="1" dirty="0" smtClean="0"/>
              <a:t>NMEICT </a:t>
            </a:r>
            <a:r>
              <a:rPr lang="en-US" dirty="0" smtClean="0"/>
              <a:t>project involves Wi-Fi in the campus wide networking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3962400" cy="13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/>
          <a:lstStyle/>
          <a:p>
            <a:pPr algn="l"/>
            <a:r>
              <a:rPr lang="en-US" dirty="0" smtClean="0"/>
              <a:t>Faculties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927149"/>
              </p:ext>
            </p:extLst>
          </p:nvPr>
        </p:nvGraphicFramePr>
        <p:xfrm>
          <a:off x="228600" y="1981200"/>
          <a:ext cx="8534400" cy="4079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Core Faculty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Qualification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Prof. </a:t>
                      </a:r>
                      <a:r>
                        <a:rPr lang="en-US" sz="1400" dirty="0" err="1" smtClean="0"/>
                        <a:t>Neeraj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Bhargava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Ph. D. Computer Science, MS</a:t>
                      </a:r>
                      <a:r>
                        <a:rPr lang="en-US" sz="1400" baseline="0" dirty="0" smtClean="0"/>
                        <a:t> Computer Science, B. Tech Comp </a:t>
                      </a:r>
                      <a:r>
                        <a:rPr lang="en-US" sz="1400" baseline="0" dirty="0" err="1" smtClean="0"/>
                        <a:t>Sci</a:t>
                      </a:r>
                      <a:r>
                        <a:rPr lang="en-US" sz="1400" baseline="0" dirty="0" smtClean="0"/>
                        <a:t> &amp; </a:t>
                      </a:r>
                      <a:r>
                        <a:rPr lang="en-US" sz="1400" baseline="0" dirty="0" err="1" smtClean="0"/>
                        <a:t>Engg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Papers</a:t>
                      </a:r>
                      <a:r>
                        <a:rPr lang="en-US" sz="1400" b="1" baseline="0" dirty="0" smtClean="0"/>
                        <a:t> published:</a:t>
                      </a:r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International Journals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80</a:t>
                      </a: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National Journals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Conferences:</a:t>
                      </a:r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International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National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Books:</a:t>
                      </a:r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International</a:t>
                      </a:r>
                      <a:r>
                        <a:rPr lang="en-US" sz="1400" baseline="0" dirty="0" smtClean="0"/>
                        <a:t> Publications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</a:t>
                      </a: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National Publications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</a:t>
                      </a: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5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/>
          <a:lstStyle/>
          <a:p>
            <a:pPr algn="l"/>
            <a:r>
              <a:rPr lang="en-US" dirty="0" smtClean="0"/>
              <a:t>Faculties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922594"/>
              </p:ext>
            </p:extLst>
          </p:nvPr>
        </p:nvGraphicFramePr>
        <p:xfrm>
          <a:off x="228600" y="2819400"/>
          <a:ext cx="8534400" cy="2966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400" b="1" dirty="0" smtClean="0"/>
                        <a:t>Guest Faculties</a:t>
                      </a:r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Sh. </a:t>
                      </a:r>
                      <a:r>
                        <a:rPr lang="en-US" sz="1400" dirty="0" err="1" smtClean="0"/>
                        <a:t>Vaibhav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Khanna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MCA, NET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Dr. </a:t>
                      </a:r>
                      <a:r>
                        <a:rPr lang="en-US" sz="1400" dirty="0" err="1" smtClean="0"/>
                        <a:t>Praful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Narooka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Ph. D. Computer Science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Sh. </a:t>
                      </a:r>
                      <a:r>
                        <a:rPr lang="en-US" sz="1400" dirty="0" err="1" smtClean="0"/>
                        <a:t>Pramod</a:t>
                      </a:r>
                      <a:r>
                        <a:rPr lang="en-US" sz="1400" dirty="0" smtClean="0"/>
                        <a:t> Singh </a:t>
                      </a:r>
                      <a:r>
                        <a:rPr lang="en-US" sz="1400" dirty="0" err="1" smtClean="0"/>
                        <a:t>Rathore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M. Tech (Computer Science &amp; Engineering)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Sh. </a:t>
                      </a:r>
                      <a:r>
                        <a:rPr lang="en-US" sz="1400" dirty="0" err="1" smtClean="0"/>
                        <a:t>Kapil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Chouhan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M. Tech (Computer Science &amp; Engineering)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Sh. Vishal </a:t>
                      </a:r>
                      <a:r>
                        <a:rPr lang="en-US" sz="1400" dirty="0" err="1" smtClean="0"/>
                        <a:t>Dutt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Smt. </a:t>
                      </a:r>
                      <a:r>
                        <a:rPr lang="en-US" sz="1400" dirty="0" err="1" smtClean="0"/>
                        <a:t>Kusumlata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Gehlot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M. Tech (Computer Science)</a:t>
                      </a: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508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Smt. Chandra </a:t>
                      </a:r>
                      <a:r>
                        <a:rPr lang="en-US" sz="1400" dirty="0" err="1" smtClean="0"/>
                        <a:t>Prabha</a:t>
                      </a:r>
                      <a:r>
                        <a:rPr lang="en-US" sz="1400" dirty="0" smtClean="0"/>
                        <a:t> Agrawal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M. Tech (Computer Science &amp; Engineering)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646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8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971800"/>
            <a:ext cx="6477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Designing - Delivering Computer Education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Spreading </a:t>
            </a:r>
            <a:r>
              <a:rPr lang="en-US" dirty="0"/>
              <a:t>Digital Awareness to Rural Rajasthan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Spread </a:t>
            </a:r>
            <a:r>
              <a:rPr lang="en-US" dirty="0"/>
              <a:t>the reach of New Technologies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252728"/>
          </a:xfrm>
        </p:spPr>
        <p:txBody>
          <a:bodyPr/>
          <a:lstStyle/>
          <a:p>
            <a:r>
              <a:rPr lang="en-US" dirty="0" smtClean="0"/>
              <a:t>What we have done for Society?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5075" y="2667000"/>
            <a:ext cx="81534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u="sng" dirty="0" smtClean="0">
                <a:solidFill>
                  <a:schemeClr val="tx2"/>
                </a:solidFill>
              </a:rPr>
              <a:t>Designing – Delivering Computer Education</a:t>
            </a:r>
            <a:endParaRPr lang="en-US" sz="2800" u="sng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 smtClean="0"/>
              <a:t>Designed </a:t>
            </a:r>
            <a:r>
              <a:rPr lang="en-US" sz="1600" dirty="0"/>
              <a:t>several courses for computer education at various </a:t>
            </a:r>
            <a:r>
              <a:rPr lang="en-US" sz="1600" dirty="0" smtClean="0"/>
              <a:t>levels from UG to PG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IN" sz="1600" dirty="0"/>
              <a:t>Provide career oriented training for a specific career </a:t>
            </a:r>
            <a:r>
              <a:rPr lang="en-IN" sz="1600" dirty="0" smtClean="0"/>
              <a:t>requirements – MCA , M. Tech</a:t>
            </a:r>
            <a:endParaRPr lang="en-IN" sz="16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IN" sz="1600" dirty="0"/>
              <a:t>Provide a "state of the art" environment for research and scholarly </a:t>
            </a:r>
            <a:r>
              <a:rPr lang="en-IN" sz="1600" dirty="0" smtClean="0"/>
              <a:t>activities</a:t>
            </a:r>
            <a:endParaRPr lang="en-IN" sz="16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/>
              <a:t>Contributing to the cause of knowledge based society</a:t>
            </a:r>
            <a:endParaRPr lang="en-IN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04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What we have done for Society?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252728"/>
          </a:xfrm>
        </p:spPr>
        <p:txBody>
          <a:bodyPr/>
          <a:lstStyle/>
          <a:p>
            <a:r>
              <a:rPr lang="en-US" altLang="en-US" dirty="0"/>
              <a:t>What have we done </a:t>
            </a:r>
            <a:r>
              <a:rPr lang="en-US" altLang="en-US" dirty="0" smtClean="0"/>
              <a:t>for </a:t>
            </a:r>
            <a:r>
              <a:rPr lang="en-US" altLang="en-US" dirty="0"/>
              <a:t>Society?</a:t>
            </a:r>
          </a:p>
        </p:txBody>
      </p:sp>
      <p:sp>
        <p:nvSpPr>
          <p:cNvPr id="3" name="Rectangle 2"/>
          <p:cNvSpPr/>
          <p:nvPr/>
        </p:nvSpPr>
        <p:spPr>
          <a:xfrm>
            <a:off x="535075" y="2667000"/>
            <a:ext cx="8153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u="sng" dirty="0" smtClean="0">
                <a:solidFill>
                  <a:schemeClr val="tx2"/>
                </a:solidFill>
              </a:rPr>
              <a:t>Spreading Digital Awareness</a:t>
            </a:r>
            <a:endParaRPr lang="en-US" sz="2800" u="sng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Creating a digitally empowered society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/>
              <a:t>Enabling social change by technology centric learning and usage.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Spreading awareness of </a:t>
            </a:r>
            <a:r>
              <a:rPr lang="en-US" dirty="0" smtClean="0"/>
              <a:t>E-Governance </a:t>
            </a:r>
            <a:r>
              <a:rPr lang="en-US" dirty="0"/>
              <a:t>initiatives.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Conducting conference and seminars on </a:t>
            </a:r>
            <a:r>
              <a:rPr lang="en-US" sz="1600" dirty="0"/>
              <a:t>safe and secure use of cyber space 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7617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252728"/>
          </a:xfrm>
        </p:spPr>
        <p:txBody>
          <a:bodyPr/>
          <a:lstStyle/>
          <a:p>
            <a:r>
              <a:rPr lang="en-US" altLang="en-US" dirty="0"/>
              <a:t>What have we done </a:t>
            </a:r>
            <a:r>
              <a:rPr lang="en-US" altLang="en-US" dirty="0" smtClean="0"/>
              <a:t>for </a:t>
            </a:r>
            <a:r>
              <a:rPr lang="en-US" altLang="en-US" dirty="0"/>
              <a:t>Society?</a:t>
            </a:r>
          </a:p>
        </p:txBody>
      </p:sp>
      <p:sp>
        <p:nvSpPr>
          <p:cNvPr id="3" name="Rectangle 2"/>
          <p:cNvSpPr/>
          <p:nvPr/>
        </p:nvSpPr>
        <p:spPr>
          <a:xfrm>
            <a:off x="535075" y="2667000"/>
            <a:ext cx="81534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u="sng" dirty="0" smtClean="0">
                <a:solidFill>
                  <a:schemeClr val="tx2"/>
                </a:solidFill>
              </a:rPr>
              <a:t>Spread the reach of New Technologies</a:t>
            </a:r>
            <a:endParaRPr lang="en-US" sz="2800" u="sng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Conferences in several colleges in rural and semi urban areas on new and up coming </a:t>
            </a:r>
            <a:r>
              <a:rPr lang="en-US" dirty="0" smtClean="0"/>
              <a:t>technologies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Development of mobile apps for promoting </a:t>
            </a:r>
            <a:r>
              <a:rPr lang="en-US" dirty="0" smtClean="0"/>
              <a:t>higher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Geographical Information Systems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6222386" y="1179827"/>
            <a:ext cx="5469972" cy="4343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440389"/>
              </p:ext>
            </p:extLst>
          </p:nvPr>
        </p:nvGraphicFramePr>
        <p:xfrm>
          <a:off x="304800" y="19812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64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Computer Graphics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189495"/>
              </p:ext>
            </p:extLst>
          </p:nvPr>
        </p:nvGraphicFramePr>
        <p:xfrm>
          <a:off x="457200" y="1524000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186" y="1179826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222386" y="1179827"/>
            <a:ext cx="5469972" cy="434340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363612" y="3959847"/>
            <a:ext cx="2684388" cy="1983753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490422" y="5869953"/>
            <a:ext cx="2313143" cy="353505"/>
            <a:chOff x="1600211" y="2174844"/>
            <a:chExt cx="2313143" cy="353505"/>
          </a:xfrm>
        </p:grpSpPr>
        <p:sp>
          <p:nvSpPr>
            <p:cNvPr id="10" name="Rectangle 9"/>
            <p:cNvSpPr/>
            <p:nvPr/>
          </p:nvSpPr>
          <p:spPr>
            <a:xfrm>
              <a:off x="1600211" y="2174844"/>
              <a:ext cx="2313143" cy="3535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600211" y="2174844"/>
              <a:ext cx="2313143" cy="35350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1900" kern="1200" dirty="0" smtClean="0">
                  <a:solidFill>
                    <a:schemeClr val="bg1">
                      <a:lumMod val="50000"/>
                    </a:schemeClr>
                  </a:solidFill>
                </a:rPr>
                <a:t>Slope Analysis</a:t>
              </a:r>
              <a:endParaRPr lang="en-IN" sz="1900" kern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352800" y="3959847"/>
            <a:ext cx="2590800" cy="1695532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3505200" y="5715000"/>
            <a:ext cx="2313143" cy="35350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900" kern="1200" dirty="0" smtClean="0">
                <a:solidFill>
                  <a:schemeClr val="bg1">
                    <a:lumMod val="50000"/>
                  </a:schemeClr>
                </a:solidFill>
              </a:rPr>
              <a:t>Aspect Analysis</a:t>
            </a:r>
            <a:endParaRPr lang="en-IN" sz="1900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4021026"/>
            <a:ext cx="2284778" cy="1502201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/>
          <p:cNvSpPr/>
          <p:nvPr/>
        </p:nvSpPr>
        <p:spPr>
          <a:xfrm>
            <a:off x="6477000" y="5655379"/>
            <a:ext cx="2313143" cy="35350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195" tIns="36195" rIns="36195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US" sz="1900" kern="1200" dirty="0" smtClean="0">
                <a:solidFill>
                  <a:schemeClr val="bg1">
                    <a:lumMod val="50000"/>
                  </a:schemeClr>
                </a:solidFill>
              </a:rPr>
              <a:t>Hill Shade Analysis</a:t>
            </a:r>
            <a:endParaRPr lang="en-IN" sz="1900" kern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/>
          <a:lstStyle/>
          <a:p>
            <a:pPr algn="l"/>
            <a:r>
              <a:rPr lang="en-US" dirty="0" smtClean="0"/>
              <a:t>About Department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897082"/>
            <a:ext cx="861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Established in the year 1994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Vision of the Department to impart quality post graduate education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Carry out leading-edge research in the field of Computer Science and Information Technology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department commenced with PGDCA course, then M. Sc. In Computer Science,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Presently, the department runs 4 major technology based courses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Ph.D</a:t>
            </a:r>
            <a:r>
              <a:rPr lang="en-US" dirty="0" smtClean="0"/>
              <a:t> (Computer Science)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M. Tech Computer Science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MCA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BCA (Hons)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 </a:t>
            </a:r>
            <a:r>
              <a:rPr lang="en-US" dirty="0" smtClean="0"/>
              <a:t>Engaged in research work in Spatial </a:t>
            </a:r>
            <a:r>
              <a:rPr lang="en-US" dirty="0"/>
              <a:t>Database Management Systems, Biometrics &amp; Ad-hoc </a:t>
            </a:r>
            <a:r>
              <a:rPr lang="en-US" dirty="0" smtClean="0"/>
              <a:t>Networking, BIGDATA, Machine Learning, Image Processing.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Well </a:t>
            </a:r>
            <a:r>
              <a:rPr lang="en-US" dirty="0"/>
              <a:t>equipped laboratories with state-of-the-art computing facilities to support the research and teaching activities for open source, Object Oriented DBMS, Grid computing, </a:t>
            </a:r>
            <a:r>
              <a:rPr lang="en-US" dirty="0" smtClean="0"/>
              <a:t>BIGDATA, GIS,  image processing, MATLAB, NS2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Future Facility: </a:t>
            </a: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err="1" smtClean="0"/>
              <a:t>Center</a:t>
            </a:r>
            <a:r>
              <a:rPr lang="en-IN" sz="3200" dirty="0" smtClean="0"/>
              <a:t> </a:t>
            </a:r>
            <a:r>
              <a:rPr lang="en-IN" sz="3200" dirty="0"/>
              <a:t>for Big Data Analytics and Data Science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8956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Analytics and Data Science professional is one of the most highly paid jobs in India and abroad.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makes Data Science a highly lucrative career option.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envision, as a near future facility,  a center for Big Data Analytics and Data Science with a team that focuses the vision, strategy, and infrastructure for a data science discipline.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particularly useful for data science because of the niche skills and technology the discipline requires.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2631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Engineering Courses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533400" y="28956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B. Tech (Computer Science)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B. Tech (Information Technology)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M. Tech (Artificial Intelligence)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</a:t>
            </a:r>
            <a:r>
              <a:rPr lang="en-US" dirty="0"/>
              <a:t>. Tech </a:t>
            </a:r>
            <a:r>
              <a:rPr lang="en-US" dirty="0" smtClean="0"/>
              <a:t>(</a:t>
            </a:r>
            <a:r>
              <a:rPr lang="en-US" smtClean="0"/>
              <a:t>Data Science)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56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8956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provide the utmost </a:t>
            </a:r>
            <a:r>
              <a:rPr lang="en-US" dirty="0" err="1"/>
              <a:t>favourable</a:t>
            </a:r>
            <a:r>
              <a:rPr lang="en-US" dirty="0"/>
              <a:t> environment for quality focused education.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provide research-oriented learning in undergraduate and postgraduate   education in computer science and engineering.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prepare the students for becoming quality professionals holding important positions in the IT industry in India and abroad.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computer professionals for the </a:t>
            </a:r>
            <a:r>
              <a:rPr lang="en-US" dirty="0" err="1"/>
              <a:t>globalised</a:t>
            </a:r>
            <a:r>
              <a:rPr lang="en-US" dirty="0"/>
              <a:t> technological society and orient them towards serving the society </a:t>
            </a:r>
          </a:p>
          <a:p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4243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IN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Vision Statement</a:t>
            </a:r>
          </a:p>
        </p:txBody>
      </p:sp>
    </p:spTree>
    <p:extLst>
      <p:ext uri="{BB962C8B-B14F-4D97-AF65-F5344CB8AC3E}">
        <p14:creationId xmlns:p14="http://schemas.microsoft.com/office/powerpoint/2010/main" val="86892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/>
          <a:lstStyle/>
          <a:p>
            <a:pPr algn="l"/>
            <a:r>
              <a:rPr lang="en-US" dirty="0" smtClean="0"/>
              <a:t>Courses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895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dirty="0" err="1"/>
              <a:t>Ph.D</a:t>
            </a:r>
            <a:r>
              <a:rPr lang="en-US" dirty="0"/>
              <a:t> (Computer Science)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M. Tech Computer Science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MCA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BCA (Hons)</a:t>
            </a:r>
          </a:p>
        </p:txBody>
      </p:sp>
    </p:spTree>
    <p:extLst>
      <p:ext uri="{BB962C8B-B14F-4D97-AF65-F5344CB8AC3E}">
        <p14:creationId xmlns:p14="http://schemas.microsoft.com/office/powerpoint/2010/main" val="34907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/>
          <a:lstStyle/>
          <a:p>
            <a:pPr algn="l"/>
            <a:r>
              <a:rPr lang="en-US" dirty="0" smtClean="0"/>
              <a:t>Course – BCA (Hons)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895600"/>
            <a:ext cx="7620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BCA (Hons) – Bachelor in Computer Applications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BCA (Hons) 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commenced in 2020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20 students per year intake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Under-graduate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in Computer Applications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Aims </a:t>
            </a:r>
            <a:r>
              <a:rPr lang="en-US" sz="1400" dirty="0"/>
              <a:t>to provide strong technical skill set and domain knowledge to develop application programs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u="sng" dirty="0" smtClean="0"/>
              <a:t>Teaching </a:t>
            </a:r>
            <a:r>
              <a:rPr lang="en-US" sz="1400" u="sng" dirty="0"/>
              <a:t>&amp; learning </a:t>
            </a:r>
            <a:r>
              <a:rPr lang="en-US" sz="1400" u="sng" dirty="0" smtClean="0"/>
              <a:t>methodologies: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Assignments, Tutorials, Classroom teaching, guest lectures, case studies, seminars, conferences, laboratory works, quizzes, industry projects and presentations.</a:t>
            </a:r>
          </a:p>
          <a:p>
            <a:endParaRPr lang="en-US" sz="1400" u="sng" dirty="0" smtClean="0"/>
          </a:p>
        </p:txBody>
      </p:sp>
    </p:spTree>
    <p:extLst>
      <p:ext uri="{BB962C8B-B14F-4D97-AF65-F5344CB8AC3E}">
        <p14:creationId xmlns:p14="http://schemas.microsoft.com/office/powerpoint/2010/main" val="30127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/>
          <a:lstStyle/>
          <a:p>
            <a:pPr algn="l"/>
            <a:r>
              <a:rPr lang="en-US" dirty="0" smtClean="0"/>
              <a:t>Course - MCA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895600"/>
            <a:ext cx="7620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MCA (Masters of Computer Applications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MCA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commenced in 2009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20 students per year intake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Post graduate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in Computer Applications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Aims </a:t>
            </a:r>
            <a:r>
              <a:rPr lang="en-US" sz="1400" dirty="0"/>
              <a:t>to provide strong technical skill set and domain knowledge to develop application programs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u="sng" dirty="0" smtClean="0"/>
              <a:t>Teaching </a:t>
            </a:r>
            <a:r>
              <a:rPr lang="en-US" sz="1400" u="sng" dirty="0"/>
              <a:t>&amp; learning </a:t>
            </a:r>
            <a:r>
              <a:rPr lang="en-US" sz="1400" u="sng" dirty="0" smtClean="0"/>
              <a:t>methodologies: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Assignments, Tutorials, Classroom teaching, guest lectures, case studies, seminars, conferences, laboratory works, quizzes, industry projects and presentations.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Specialization provided in Artificial Intelligence, GIS, Image Processing, BIGDATA, Data Mining, Ad hoc Networks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u="sng" dirty="0" smtClean="0"/>
          </a:p>
        </p:txBody>
      </p:sp>
    </p:spTree>
    <p:extLst>
      <p:ext uri="{BB962C8B-B14F-4D97-AF65-F5344CB8AC3E}">
        <p14:creationId xmlns:p14="http://schemas.microsoft.com/office/powerpoint/2010/main" val="675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Course – M. Tech Computer Science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8602" y="2667000"/>
            <a:ext cx="7620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M. Tech (Computer Science)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M. Tech (Computer Science)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was commenced in 2014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18 students per year intake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2 years Post graduate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in Computer Science, Engineering &amp; Technology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Developing experts and professionals in Computer Science is the </a:t>
            </a:r>
            <a:r>
              <a:rPr lang="en-US" sz="1400" dirty="0"/>
              <a:t>objective </a:t>
            </a:r>
            <a:r>
              <a:rPr lang="en-US" sz="1400" dirty="0" smtClean="0"/>
              <a:t>of the course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Aims to provide strong technical skill set and domain knowledge that are able to match the demands of the industry standards with technical and managerial abilities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u="sng" dirty="0" smtClean="0"/>
              <a:t>Teaching </a:t>
            </a:r>
            <a:r>
              <a:rPr lang="en-US" sz="1400" u="sng" dirty="0"/>
              <a:t>&amp; learning </a:t>
            </a:r>
            <a:r>
              <a:rPr lang="en-US" sz="1400" u="sng" dirty="0" smtClean="0"/>
              <a:t>methodologies: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Classroom teaching  with detailed course, assignments, Tutorials, visiting lectures, seminars, conferences, laboratory works, industry projects and presentations.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Specialization provided in Machine Learning, Advance Computer Graphics, Mobile Computing and Apps Development, Artificial Intelligence, GIS, Image Processing, BIGDATA, Data Mining, Ad hoc Networks, Information Security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u="sng" dirty="0" smtClean="0"/>
          </a:p>
        </p:txBody>
      </p:sp>
    </p:spTree>
    <p:extLst>
      <p:ext uri="{BB962C8B-B14F-4D97-AF65-F5344CB8AC3E}">
        <p14:creationId xmlns:p14="http://schemas.microsoft.com/office/powerpoint/2010/main" val="38638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Course – Research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667000"/>
            <a:ext cx="8610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Research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Ph. D. in Computer Science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Empowering research scholars </a:t>
            </a:r>
            <a:r>
              <a:rPr lang="en-US" sz="1400" dirty="0"/>
              <a:t>to become </a:t>
            </a:r>
            <a:endParaRPr lang="en-US" sz="1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part </a:t>
            </a:r>
            <a:r>
              <a:rPr lang="en-US" sz="1400" dirty="0"/>
              <a:t>of the global research ecosystem, </a:t>
            </a:r>
            <a:endParaRPr lang="en-US" sz="1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contribute </a:t>
            </a:r>
            <a:r>
              <a:rPr lang="en-US" sz="1400" dirty="0"/>
              <a:t>to research </a:t>
            </a:r>
            <a:r>
              <a:rPr lang="en-US" sz="1400" dirty="0" smtClean="0"/>
              <a:t>organizations,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and </a:t>
            </a:r>
            <a:r>
              <a:rPr lang="en-US" sz="1400" dirty="0"/>
              <a:t>top class universities across the </a:t>
            </a:r>
            <a:r>
              <a:rPr lang="en-US" sz="1400" dirty="0" smtClean="0"/>
              <a:t>world</a:t>
            </a:r>
          </a:p>
          <a:p>
            <a:pPr lvl="1"/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program is based on the best practice models at top universities </a:t>
            </a:r>
            <a:r>
              <a:rPr lang="en-US" sz="1400" dirty="0" smtClean="0"/>
              <a:t>like  University of Waikato, Griffith University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u="sng" dirty="0" smtClean="0"/>
              <a:t>Teaching </a:t>
            </a:r>
            <a:r>
              <a:rPr lang="en-US" sz="1400" u="sng" dirty="0"/>
              <a:t>&amp; learning </a:t>
            </a:r>
            <a:r>
              <a:rPr lang="en-US" sz="1400" u="sng" dirty="0" smtClean="0"/>
              <a:t>methodologies:</a:t>
            </a:r>
            <a:endParaRPr lang="en-US" sz="1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/>
              <a:t>A</a:t>
            </a:r>
            <a:r>
              <a:rPr lang="en-US" sz="1400" dirty="0" smtClean="0"/>
              <a:t>ssignments, Tutorials, visiting lectures, seminars, conferences, laboratory works, industry projects and presentations.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Specialization provided in Machine Learning, Advance Computer Graphics, Spatial Database and Spatial Data Mining, Image Processing, BIGDATA, Data Mining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u="sng" dirty="0" smtClean="0"/>
          </a:p>
        </p:txBody>
      </p:sp>
    </p:spTree>
    <p:extLst>
      <p:ext uri="{BB962C8B-B14F-4D97-AF65-F5344CB8AC3E}">
        <p14:creationId xmlns:p14="http://schemas.microsoft.com/office/powerpoint/2010/main" val="8012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/>
          <a:lstStyle/>
          <a:p>
            <a:pPr algn="l"/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2505" y="25908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Developed Industry based projects:</a:t>
            </a:r>
          </a:p>
          <a:p>
            <a:pPr marL="342900" indent="-342900">
              <a:buAutoNum type="arabicPeriod"/>
            </a:pPr>
            <a:r>
              <a:rPr lang="en-US" dirty="0" smtClean="0"/>
              <a:t>Land Information System for Ajmer using GIS</a:t>
            </a:r>
          </a:p>
          <a:p>
            <a:pPr marL="342900" indent="-342900">
              <a:buAutoNum type="arabicPeriod"/>
            </a:pPr>
            <a:r>
              <a:rPr lang="en-US" dirty="0" smtClean="0"/>
              <a:t>Higher Education GIS </a:t>
            </a:r>
          </a:p>
          <a:p>
            <a:pPr marL="342900" indent="-342900">
              <a:buAutoNum type="arabicPeriod"/>
            </a:pPr>
            <a:r>
              <a:rPr lang="en-US" dirty="0" smtClean="0"/>
              <a:t>Smart City GIS</a:t>
            </a:r>
          </a:p>
          <a:p>
            <a:pPr marL="342900" indent="-342900">
              <a:buAutoNum type="arabicPeriod"/>
            </a:pPr>
            <a:r>
              <a:rPr lang="en-US" dirty="0" smtClean="0"/>
              <a:t>E-Learning for C, C++, Java language</a:t>
            </a:r>
          </a:p>
          <a:p>
            <a:pPr marL="342900" indent="-342900">
              <a:buAutoNum type="arabicPeriod"/>
            </a:pPr>
            <a:r>
              <a:rPr lang="en-US" dirty="0" smtClean="0"/>
              <a:t>E-Learning for Computer Architecture, Computer Graphics, DBMS</a:t>
            </a:r>
          </a:p>
          <a:p>
            <a:pPr marL="342900" indent="-342900">
              <a:buAutoNum type="arabicPeriod"/>
            </a:pPr>
            <a:r>
              <a:rPr lang="en-US" dirty="0" smtClean="0"/>
              <a:t>Web-based Store Management System, Attendance System, Library Management System</a:t>
            </a:r>
          </a:p>
          <a:p>
            <a:pPr marL="342900" indent="-342900">
              <a:buAutoNum type="arabicPeriod"/>
            </a:pPr>
            <a:r>
              <a:rPr lang="en-US" dirty="0" smtClean="0"/>
              <a:t>Apps developed for Higher Education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Data mining for large data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776</TotalTime>
  <Words>1237</Words>
  <Application>Microsoft Office PowerPoint</Application>
  <PresentationFormat>On-screen Show (4:3)</PresentationFormat>
  <Paragraphs>166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Candara</vt:lpstr>
      <vt:lpstr>Symbol</vt:lpstr>
      <vt:lpstr>Wingdings</vt:lpstr>
      <vt:lpstr>Waveform</vt:lpstr>
      <vt:lpstr>Dept. of Computer Science</vt:lpstr>
      <vt:lpstr>About Department</vt:lpstr>
      <vt:lpstr>PowerPoint Presentation</vt:lpstr>
      <vt:lpstr>Courses</vt:lpstr>
      <vt:lpstr>Course – BCA (Hons)</vt:lpstr>
      <vt:lpstr>Course - MCA</vt:lpstr>
      <vt:lpstr>Course – M. Tech Computer Science</vt:lpstr>
      <vt:lpstr>Course – Research</vt:lpstr>
      <vt:lpstr>Projects</vt:lpstr>
      <vt:lpstr>Website</vt:lpstr>
      <vt:lpstr>PowerPoint Presentation</vt:lpstr>
      <vt:lpstr>Faculties</vt:lpstr>
      <vt:lpstr>Faculties</vt:lpstr>
      <vt:lpstr>What we have done for Society?</vt:lpstr>
      <vt:lpstr>PowerPoint Presentation</vt:lpstr>
      <vt:lpstr>What have we done for Society?</vt:lpstr>
      <vt:lpstr>What have we done for Society?</vt:lpstr>
      <vt:lpstr>Geographical Information Systems</vt:lpstr>
      <vt:lpstr>Advance Computer Graphics</vt:lpstr>
      <vt:lpstr>Future Facility:  Center for Big Data Analytics and Data Science</vt:lpstr>
      <vt:lpstr>Engineering Courses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Dept. of Computer Science</dc:title>
  <dc:creator>DCSOFFICE</dc:creator>
  <cp:lastModifiedBy>Windows User</cp:lastModifiedBy>
  <cp:revision>60</cp:revision>
  <dcterms:created xsi:type="dcterms:W3CDTF">2017-04-01T08:43:18Z</dcterms:created>
  <dcterms:modified xsi:type="dcterms:W3CDTF">2021-12-06T09:08:45Z</dcterms:modified>
</cp:coreProperties>
</file>