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71" r:id="rId4"/>
    <p:sldId id="274" r:id="rId5"/>
    <p:sldId id="275" r:id="rId6"/>
    <p:sldId id="288" r:id="rId7"/>
    <p:sldId id="290" r:id="rId8"/>
    <p:sldId id="291" r:id="rId9"/>
    <p:sldId id="292" r:id="rId10"/>
    <p:sldId id="279" r:id="rId11"/>
    <p:sldId id="280" r:id="rId12"/>
    <p:sldId id="287" r:id="rId13"/>
    <p:sldId id="286" r:id="rId14"/>
    <p:sldId id="25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F34C-D2F4-4360-B2BE-2BA8F380D01F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B11AD-B46F-4400-8042-12AE8738F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290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F34C-D2F4-4360-B2BE-2BA8F380D01F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B11AD-B46F-4400-8042-12AE8738F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753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F34C-D2F4-4360-B2BE-2BA8F380D01F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B11AD-B46F-4400-8042-12AE8738F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762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F34C-D2F4-4360-B2BE-2BA8F380D01F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B11AD-B46F-4400-8042-12AE8738F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212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F34C-D2F4-4360-B2BE-2BA8F380D01F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B11AD-B46F-4400-8042-12AE8738F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041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F34C-D2F4-4360-B2BE-2BA8F380D01F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B11AD-B46F-4400-8042-12AE8738F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8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F34C-D2F4-4360-B2BE-2BA8F380D01F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B11AD-B46F-4400-8042-12AE8738F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738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F34C-D2F4-4360-B2BE-2BA8F380D01F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B11AD-B46F-4400-8042-12AE8738F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530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F34C-D2F4-4360-B2BE-2BA8F380D01F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B11AD-B46F-4400-8042-12AE8738F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874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F34C-D2F4-4360-B2BE-2BA8F380D01F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B11AD-B46F-4400-8042-12AE8738F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674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EF34C-D2F4-4360-B2BE-2BA8F380D01F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B11AD-B46F-4400-8042-12AE8738F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557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EF34C-D2F4-4360-B2BE-2BA8F380D01F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B11AD-B46F-4400-8042-12AE8738F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007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990600"/>
            <a:ext cx="8458200" cy="1470025"/>
          </a:xfrm>
        </p:spPr>
        <p:txBody>
          <a:bodyPr>
            <a:normAutofit fontScale="90000"/>
          </a:bodyPr>
          <a:lstStyle/>
          <a:p>
            <a:r>
              <a:rPr lang="en-US" sz="3600"/>
              <a:t>Advance Database Management Systems : 19</a:t>
            </a:r>
            <a:br>
              <a:rPr lang="en-US"/>
            </a:br>
            <a:r>
              <a:rPr lang="en-US"/>
              <a:t>Object Technology in RDBMS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Prof </a:t>
            </a:r>
            <a:r>
              <a:rPr lang="en-US" b="1" dirty="0" err="1">
                <a:solidFill>
                  <a:schemeClr val="tx1"/>
                </a:solidFill>
              </a:rPr>
              <a:t>Neeraj</a:t>
            </a:r>
            <a:r>
              <a:rPr lang="en-US" b="1" dirty="0">
                <a:solidFill>
                  <a:schemeClr val="tx1"/>
                </a:solidFill>
              </a:rPr>
              <a:t> Bhargava</a:t>
            </a:r>
          </a:p>
          <a:p>
            <a:r>
              <a:rPr lang="en-US" b="1" dirty="0" err="1">
                <a:solidFill>
                  <a:schemeClr val="tx1"/>
                </a:solidFill>
              </a:rPr>
              <a:t>Vaibhav</a:t>
            </a:r>
            <a:r>
              <a:rPr lang="en-US" b="1" dirty="0">
                <a:solidFill>
                  <a:schemeClr val="tx1"/>
                </a:solidFill>
              </a:rPr>
              <a:t> Khanna</a:t>
            </a:r>
          </a:p>
          <a:p>
            <a:r>
              <a:rPr lang="en-US" dirty="0">
                <a:solidFill>
                  <a:schemeClr val="tx1"/>
                </a:solidFill>
              </a:rPr>
              <a:t>Department of Computer Science </a:t>
            </a:r>
          </a:p>
          <a:p>
            <a:r>
              <a:rPr lang="en-US" dirty="0">
                <a:solidFill>
                  <a:schemeClr val="tx1"/>
                </a:solidFill>
              </a:rPr>
              <a:t>School of Engineering and Systems Sciences</a:t>
            </a:r>
          </a:p>
          <a:p>
            <a:r>
              <a:rPr lang="en-US" dirty="0" err="1">
                <a:solidFill>
                  <a:schemeClr val="tx1"/>
                </a:solidFill>
              </a:rPr>
              <a:t>Maharshi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Dayanand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Saraswati</a:t>
            </a:r>
            <a:r>
              <a:rPr lang="en-US" dirty="0">
                <a:solidFill>
                  <a:schemeClr val="tx1"/>
                </a:solidFill>
              </a:rPr>
              <a:t> University Ajmer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674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BE6658-71D4-497D-8DF3-E6DC4CDB05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>
              <a:solidFill>
                <a:schemeClr val="tx2"/>
              </a:solidFill>
            </a:endParaRPr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98EE8A30-0AC0-4103-A5FE-19C4167293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User-Defined Methods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702D1AB9-7DAF-4EA2-94FE-F7C457A9BF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7772400" cy="4076700"/>
          </a:xfrm>
          <a:noFill/>
          <a:ln/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/>
              <a:t>New ADTs will need methods to manipulate them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e.g. for jpeg: thumbnail, crop, rotate, smooth, etc.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expert user writes these methods in a language like C, compiles them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solidFill>
                  <a:schemeClr val="accent2"/>
                </a:solidFill>
              </a:rPr>
              <a:t>register</a:t>
            </a:r>
            <a:r>
              <a:rPr lang="en-US" altLang="en-US"/>
              <a:t> methods with ORDBMS: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create function thumbnail(jpeg) returns jpeg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    as external name ‘/a/b/c/Dinkey.class’</a:t>
            </a:r>
            <a:br>
              <a:rPr lang="en-US" altLang="en-US" sz="2000" b="1">
                <a:latin typeface="Courier New" panose="02070309020205020404" pitchFamily="49" charset="0"/>
              </a:rPr>
            </a:br>
            <a:r>
              <a:rPr lang="en-US" altLang="en-US" sz="2000" b="1">
                <a:latin typeface="Courier New" panose="02070309020205020404" pitchFamily="49" charset="0"/>
              </a:rPr>
              <a:t>    language ‘Java’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Most ORDBMS bundle a JVM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 functions can be dynamically linked in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2BC547-4C22-4E80-94AB-B14C48DD27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>
              <a:solidFill>
                <a:schemeClr val="tx2"/>
              </a:solidFill>
            </a:endParaRPr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5874FD18-364E-4C86-84ED-F0850AD400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Inheritance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01A6E17E-A2FB-4774-9A86-15A8D72A00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772400" cy="4876800"/>
          </a:xfrm>
          <a:noFill/>
          <a:ln/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/>
              <a:t>As in C++, useful to “specialize” types:</a:t>
            </a:r>
          </a:p>
          <a:p>
            <a:pPr lvl="1">
              <a:lnSpc>
                <a:spcPct val="90000"/>
              </a:lnSpc>
            </a:pPr>
            <a:r>
              <a:rPr lang="en-US" altLang="en-US" sz="2000" b="1">
                <a:latin typeface="Courier New" panose="02070309020205020404" pitchFamily="49" charset="0"/>
              </a:rPr>
              <a:t>create type theatercafe_t under theater_t (menu text);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methods on theater_t also apply to its subtypes</a:t>
            </a:r>
          </a:p>
          <a:p>
            <a:pPr>
              <a:lnSpc>
                <a:spcPct val="90000"/>
              </a:lnSpc>
            </a:pPr>
            <a:r>
              <a:rPr lang="en-US" altLang="en-US"/>
              <a:t>“Collection hierarchies”: inheritance on tables</a:t>
            </a:r>
          </a:p>
          <a:p>
            <a:pPr lvl="1">
              <a:lnSpc>
                <a:spcPct val="90000"/>
              </a:lnSpc>
            </a:pPr>
            <a:r>
              <a:rPr lang="en-US" altLang="en-US" sz="2000" b="1">
                <a:latin typeface="Courier New" panose="02070309020205020404" pitchFamily="49" charset="0"/>
              </a:rPr>
              <a:t>create table theater_cafes of type theater_t under theaters;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queries on theaters also return tuples from theater_cafes (unless you say “theaters only”)</a:t>
            </a:r>
          </a:p>
          <a:p>
            <a:pPr>
              <a:lnSpc>
                <a:spcPct val="90000"/>
              </a:lnSpc>
            </a:pPr>
            <a:r>
              <a:rPr lang="en-US" altLang="en-US"/>
              <a:t>“Type extents”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all objects of a given type can be selected from a single view (e.g., select * from theater_t)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Not supported in SQL99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4968B5-0261-4313-8599-AD957F00B7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>
              <a:solidFill>
                <a:schemeClr val="tx2"/>
              </a:solidFill>
            </a:endParaRPr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5956DF5E-777A-4BA2-9EC4-1D8E419170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User Defined Aggregates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CDD207A1-BC28-4335-9036-F0EF62A73C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/>
              <a:t>May want to define custom aggregates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For standard types</a:t>
            </a:r>
          </a:p>
          <a:p>
            <a:pPr lvl="2">
              <a:lnSpc>
                <a:spcPct val="90000"/>
              </a:lnSpc>
            </a:pPr>
            <a:r>
              <a:rPr lang="en-US" altLang="en-US" sz="1800"/>
              <a:t>E.g. RunnerUp instead of MAX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For new ADTs</a:t>
            </a:r>
          </a:p>
          <a:p>
            <a:pPr lvl="2">
              <a:lnSpc>
                <a:spcPct val="90000"/>
              </a:lnSpc>
            </a:pPr>
            <a:r>
              <a:rPr lang="en-US" altLang="en-US" sz="1800"/>
              <a:t>E.g. ColorHistogram over jpegs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An aggregate is actually a triplet of 3 user-defined helper functions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Initialize: generate a transition value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Advance: incorporate a new input value into the transition value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Finalize: convert transition value into an output value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Note that the DBMS need not understand the types of the running state, nor the behavior of the functions!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79708E-BEEE-47AC-A46A-B03A4B328D1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>
              <a:solidFill>
                <a:schemeClr val="tx2"/>
              </a:solidFill>
            </a:endParaRPr>
          </a:p>
        </p:txBody>
      </p:sp>
      <p:sp>
        <p:nvSpPr>
          <p:cNvPr id="29707" name="Rectangle 11">
            <a:extLst>
              <a:ext uri="{FF2B5EF4-FFF2-40B4-BE49-F238E27FC236}">
                <a16:creationId xmlns:a16="http://schemas.microsoft.com/office/drawing/2014/main" id="{C9B4C2A6-73C6-4EB9-99E2-6E9256A1AA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 </a:t>
            </a:r>
          </a:p>
        </p:txBody>
      </p:sp>
      <p:sp>
        <p:nvSpPr>
          <p:cNvPr id="29708" name="Rectangle 12">
            <a:extLst>
              <a:ext uri="{FF2B5EF4-FFF2-40B4-BE49-F238E27FC236}">
                <a16:creationId xmlns:a16="http://schemas.microsoft.com/office/drawing/2014/main" id="{F4E48BA9-A378-4F7F-905C-F548513C4B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/>
              <a:t>ORDBMS offers many new features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but not clear how to use them!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schema design techniques not well understood</a:t>
            </a:r>
          </a:p>
          <a:p>
            <a:pPr lvl="2">
              <a:lnSpc>
                <a:spcPct val="90000"/>
              </a:lnSpc>
            </a:pPr>
            <a:r>
              <a:rPr lang="en-US" altLang="en-US" sz="1800"/>
              <a:t>No good logical design theory for non-1st-normal-form! 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query processing techniques still in research phase</a:t>
            </a:r>
          </a:p>
          <a:p>
            <a:pPr lvl="2">
              <a:lnSpc>
                <a:spcPct val="90000"/>
              </a:lnSpc>
            </a:pPr>
            <a:r>
              <a:rPr lang="en-US" altLang="en-US" sz="1800"/>
              <a:t>a moving target for OR DBA’s!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XML is an alternative for complex object features</a:t>
            </a:r>
          </a:p>
          <a:p>
            <a:pPr lvl="2">
              <a:lnSpc>
                <a:spcPct val="90000"/>
              </a:lnSpc>
            </a:pPr>
            <a:r>
              <a:rPr lang="en-US" altLang="en-US" sz="1800"/>
              <a:t>The equivalences between SQL’s complex object support and its (future) XQuery integration are not well explored</a:t>
            </a:r>
          </a:p>
          <a:p>
            <a:pPr lvl="2">
              <a:lnSpc>
                <a:spcPct val="90000"/>
              </a:lnSpc>
            </a:pPr>
            <a:r>
              <a:rPr lang="en-US" altLang="en-US" sz="1800"/>
              <a:t>This redundant functionality “happened to” SQL, don’t expect it to make sense!</a:t>
            </a:r>
          </a:p>
          <a:p>
            <a:pPr lvl="1">
              <a:lnSpc>
                <a:spcPct val="90000"/>
              </a:lnSpc>
            </a:pPr>
            <a:endParaRPr lang="en-US" altLang="en-US" sz="2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Explain he basic concepts of ORDBMS</a:t>
            </a:r>
          </a:p>
        </p:txBody>
      </p:sp>
    </p:spTree>
    <p:extLst>
      <p:ext uri="{BB962C8B-B14F-4D97-AF65-F5344CB8AC3E}">
        <p14:creationId xmlns:p14="http://schemas.microsoft.com/office/powerpoint/2010/main" val="3148541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3384DF-4252-46AA-8BEC-5E736B7D19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>
              <a:solidFill>
                <a:schemeClr val="tx2"/>
              </a:solidFill>
            </a:endParaRP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5FE4F98F-5B82-496E-A60A-F75628BF26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Motivation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A793DBD-C875-4A63-B11F-D40E2F8107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7772400" cy="4076700"/>
          </a:xfrm>
          <a:noFill/>
          <a:ln/>
        </p:spPr>
        <p:txBody>
          <a:bodyPr>
            <a:normAutofit fontScale="85000" lnSpcReduction="20000"/>
          </a:bodyPr>
          <a:lstStyle/>
          <a:p>
            <a:r>
              <a:rPr lang="en-US" altLang="en-US"/>
              <a:t>Relational model (70’s): clean and simple</a:t>
            </a:r>
          </a:p>
          <a:p>
            <a:pPr lvl="1"/>
            <a:r>
              <a:rPr lang="en-US" altLang="en-US"/>
              <a:t>great for administrative data</a:t>
            </a:r>
          </a:p>
          <a:p>
            <a:pPr lvl="1"/>
            <a:r>
              <a:rPr lang="en-US" altLang="en-US"/>
              <a:t>not as good for other kinds of data (e.g. multimedia, networks, CAD)</a:t>
            </a:r>
          </a:p>
          <a:p>
            <a:r>
              <a:rPr lang="en-US" altLang="en-US"/>
              <a:t>Object-Oriented models (80’s): complicated, but some influential ideas</a:t>
            </a:r>
          </a:p>
          <a:p>
            <a:pPr lvl="1"/>
            <a:r>
              <a:rPr lang="en-US" altLang="en-US"/>
              <a:t>complex data types</a:t>
            </a:r>
          </a:p>
          <a:p>
            <a:pPr lvl="1"/>
            <a:r>
              <a:rPr lang="en-US" altLang="en-US"/>
              <a:t>object identity/references</a:t>
            </a:r>
          </a:p>
          <a:p>
            <a:pPr lvl="1"/>
            <a:r>
              <a:rPr lang="en-US" altLang="en-US"/>
              <a:t>ADTs (encapsulation, behavior goes with data)</a:t>
            </a:r>
          </a:p>
          <a:p>
            <a:pPr lvl="1"/>
            <a:r>
              <a:rPr lang="en-US" altLang="en-US"/>
              <a:t>inheritance</a:t>
            </a:r>
          </a:p>
          <a:p>
            <a:r>
              <a:rPr lang="en-US" altLang="en-US"/>
              <a:t>Idea: build DBMS based on OO model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5795B0-9DCA-4E65-A495-44F51BF9CEA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>
              <a:solidFill>
                <a:schemeClr val="tx2"/>
              </a:solidFill>
            </a:endParaRP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438E9788-853D-4BFA-9015-97080CF3AF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Example App: Asset Management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E0AC9194-50B7-43D0-979B-CF7A96AD4A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Old world: data </a:t>
            </a:r>
            <a:r>
              <a:rPr lang="en-US" altLang="en-US" i="1"/>
              <a:t>models</a:t>
            </a:r>
            <a:r>
              <a:rPr lang="en-US" altLang="en-US"/>
              <a:t> a business</a:t>
            </a:r>
          </a:p>
          <a:p>
            <a:r>
              <a:rPr lang="en-US" altLang="en-US"/>
              <a:t>New world: data </a:t>
            </a:r>
            <a:r>
              <a:rPr lang="en-US" altLang="en-US">
                <a:solidFill>
                  <a:schemeClr val="accent2"/>
                </a:solidFill>
              </a:rPr>
              <a:t>IS</a:t>
            </a:r>
            <a:r>
              <a:rPr lang="en-US" altLang="en-US"/>
              <a:t> business</a:t>
            </a:r>
          </a:p>
          <a:p>
            <a:pPr lvl="1"/>
            <a:r>
              <a:rPr lang="en-US" altLang="en-US"/>
              <a:t>1011010111010100010100111 = $$$$$!</a:t>
            </a:r>
          </a:p>
          <a:p>
            <a:pPr lvl="1"/>
            <a:r>
              <a:rPr lang="en-US" altLang="en-US"/>
              <a:t>software vendors, entertainment industry, direct-mail marketing, etc...</a:t>
            </a:r>
          </a:p>
          <a:p>
            <a:pPr lvl="1"/>
            <a:r>
              <a:rPr lang="en-US" altLang="en-US"/>
              <a:t>this data is typically more complex than administrative data</a:t>
            </a:r>
          </a:p>
          <a:p>
            <a:r>
              <a:rPr lang="en-US" altLang="en-US"/>
              <a:t>Emerging apps mix these two worlds.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16E72668-38D2-444C-9E92-4875877988E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>
              <a:solidFill>
                <a:schemeClr val="tx2"/>
              </a:solidFill>
            </a:endParaRP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E35760FE-AF9F-4549-BA20-93E5A1C548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Why not a Standard RDBMS?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E018BF9-264D-4A30-AE5F-C5E5A26568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673350"/>
            <a:ext cx="7772400" cy="3422650"/>
          </a:xfrm>
          <a:noFill/>
          <a:ln/>
        </p:spPr>
        <p:txBody>
          <a:bodyPr/>
          <a:lstStyle/>
          <a:p>
            <a:r>
              <a:rPr lang="en-US" altLang="en-US" sz="2000"/>
              <a:t>Binary Large Objects (BLOBs) can be stored and fetched</a:t>
            </a:r>
          </a:p>
          <a:p>
            <a:r>
              <a:rPr lang="en-US" altLang="en-US" sz="2000"/>
              <a:t>User-level code must provide all logic for BLOBs</a:t>
            </a:r>
          </a:p>
          <a:p>
            <a:r>
              <a:rPr lang="en-US" altLang="en-US" sz="2000"/>
              <a:t>Performance</a:t>
            </a:r>
          </a:p>
          <a:p>
            <a:pPr lvl="1"/>
            <a:r>
              <a:rPr lang="en-US" altLang="en-US" sz="2000"/>
              <a:t>Scenario: client (Machine A) requests “thumbnail” images for all frames in DBMS (Machine B)</a:t>
            </a:r>
          </a:p>
          <a:p>
            <a:pPr lvl="1"/>
            <a:r>
              <a:rPr lang="en-US" altLang="en-US" sz="2000"/>
              <a:t>Should move </a:t>
            </a:r>
            <a:r>
              <a:rPr lang="en-US" altLang="en-US" sz="2000" i="1"/>
              <a:t>code to data</a:t>
            </a:r>
            <a:r>
              <a:rPr lang="en-US" altLang="en-US" sz="2000"/>
              <a:t>, don’t move data to code!</a:t>
            </a:r>
          </a:p>
          <a:p>
            <a:r>
              <a:rPr lang="en-US" altLang="en-US" sz="2000"/>
              <a:t>Inefficient, too hard to express queries. 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ABF35D14-0201-41E6-B4A7-44D49C5626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4725" y="1782763"/>
            <a:ext cx="76517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2000" b="1">
                <a:solidFill>
                  <a:schemeClr val="tx1"/>
                </a:solidFill>
                <a:latin typeface="Courier New" panose="02070309020205020404" pitchFamily="49" charset="0"/>
              </a:rPr>
              <a:t>create table frames (frameno integer, image BLOB,</a:t>
            </a:r>
          </a:p>
          <a:p>
            <a:r>
              <a:rPr lang="en-US" altLang="en-US" sz="2000" b="1">
                <a:solidFill>
                  <a:schemeClr val="tx1"/>
                </a:solidFill>
                <a:latin typeface="Courier New" panose="02070309020205020404" pitchFamily="49" charset="0"/>
              </a:rPr>
              <a:t>                     category integer)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E45E2D-69FB-404F-A278-830C29C70D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>
              <a:solidFill>
                <a:schemeClr val="tx2"/>
              </a:solidFill>
            </a:endParaRPr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F6AA7B5A-857C-487E-BB59-A226981B31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“Object-Relational” Databases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FEB51AF-3DE0-4D90-86A4-2D425921C0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7772400" cy="4076700"/>
          </a:xfrm>
          <a:noFill/>
          <a:ln/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n-US" sz="2000"/>
              <a:t>Idea: add OO features to the type system of SQL.  I.e. “plain old SQL”, but...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columns can be of new types (ADTs)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user-defined methods on ADTs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columns can be of complex types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reference types and “deref”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inheritance and collection inheritance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old SQL schemas </a:t>
            </a:r>
            <a:r>
              <a:rPr lang="en-US" altLang="en-US" sz="2000" b="1"/>
              <a:t>still work!</a:t>
            </a:r>
            <a:r>
              <a:rPr lang="en-US" altLang="en-US" sz="2000"/>
              <a:t>  (backwards compatibility)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Relational vendors all moving this way (SQL:1999). 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Postgres group invented a lot of this stuff at Berkeley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And had it working in the early 90’s!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Unfortunately, it defined its own syntax before the standard</a:t>
            </a:r>
          </a:p>
          <a:p>
            <a:pPr lvl="2">
              <a:lnSpc>
                <a:spcPct val="90000"/>
              </a:lnSpc>
            </a:pPr>
            <a:r>
              <a:rPr lang="en-US" altLang="en-US" sz="1800"/>
              <a:t>And now is not standard-compliant</a:t>
            </a:r>
          </a:p>
          <a:p>
            <a:pPr lvl="2">
              <a:lnSpc>
                <a:spcPct val="90000"/>
              </a:lnSpc>
            </a:pPr>
            <a:r>
              <a:rPr lang="en-US" altLang="en-US" sz="1800"/>
              <a:t>Most of this stuff can be done in Postgres with analogous syntax</a:t>
            </a:r>
          </a:p>
          <a:p>
            <a:pPr lvl="2">
              <a:lnSpc>
                <a:spcPct val="90000"/>
              </a:lnSpc>
            </a:pPr>
            <a:r>
              <a:rPr lang="en-US" altLang="en-US" sz="1800"/>
              <a:t>And Postgres has more extra goodies here than SQL:99!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45BF1E-ECCE-4D95-BDF3-4060F93465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>
              <a:solidFill>
                <a:schemeClr val="tx2"/>
              </a:solidFill>
            </a:endParaRPr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3F5301E7-E511-4049-AB80-5C6557DA67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Some History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8DA7495D-2A64-4433-BD07-D48C5F11F3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1600"/>
              <a:t>In the 1980’s and 90’s, DB researchers recognized benefits of objects.  Two research thrusts: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OODBMS: extend C++ with transactionally persistent objects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ORDBMS: extend Relational DBs with object features</a:t>
            </a:r>
          </a:p>
          <a:p>
            <a:pPr>
              <a:lnSpc>
                <a:spcPct val="90000"/>
              </a:lnSpc>
            </a:pPr>
            <a:r>
              <a:rPr lang="en-US" altLang="en-US" sz="1600"/>
              <a:t>Postgres was a Berkeley research project, defined ORDBMSs.  Postgres “beat” OODBMSs.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Was commercialized as Illustra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Informix (a relational vendor) bought Illustra and integrated the ORDBMS features into Informix’ core server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Oracle and IBM were forced to compete with Informix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The OODBMS companies never caught on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SQL:1999 standard included many features invented in the Postquel language</a:t>
            </a:r>
          </a:p>
          <a:p>
            <a:pPr>
              <a:lnSpc>
                <a:spcPct val="90000"/>
              </a:lnSpc>
            </a:pPr>
            <a:r>
              <a:rPr lang="en-US" altLang="en-US" sz="1600"/>
              <a:t>The Postgres research project went “open source” in 95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Some Berkeley folks converted from Postquel to an extended SQL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The open source community took the code and ran with it</a:t>
            </a:r>
          </a:p>
          <a:p>
            <a:pPr>
              <a:lnSpc>
                <a:spcPct val="90000"/>
              </a:lnSpc>
            </a:pPr>
            <a:r>
              <a:rPr lang="en-US" altLang="en-US" sz="1600"/>
              <a:t>IBM bought Informix a couple years ago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Hence sells 2 of the 3 leading ORDBMS implementations!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9DAD8A-B7BC-4537-A577-D7395E1DF45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>
              <a:solidFill>
                <a:schemeClr val="tx2"/>
              </a:solidFill>
            </a:endParaRP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CA5CE203-BEAB-46D8-AEAD-83DC7A76FD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Complex Types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D70257C5-455C-4D2C-8525-D01E337F88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/>
              <a:t>use </a:t>
            </a:r>
            <a:r>
              <a:rPr lang="en-US" altLang="en-US" sz="2000">
                <a:solidFill>
                  <a:schemeClr val="accent2"/>
                </a:solidFill>
              </a:rPr>
              <a:t>type constructors</a:t>
            </a:r>
            <a:r>
              <a:rPr lang="en-US" altLang="en-US" sz="2000"/>
              <a:t> to generate new types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row (n1 t1, ..., nk tk)</a:t>
            </a:r>
          </a:p>
          <a:p>
            <a:pPr lvl="1">
              <a:lnSpc>
                <a:spcPct val="90000"/>
              </a:lnSpc>
            </a:pPr>
            <a:r>
              <a:rPr lang="en-US" altLang="en-US" sz="2000" i="1"/>
              <a:t>base </a:t>
            </a:r>
            <a:r>
              <a:rPr lang="en-US" altLang="en-US" sz="2000"/>
              <a:t>array [i]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can be nested: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row(filmno integer, stars varchar(25) array [10])</a:t>
            </a:r>
          </a:p>
          <a:p>
            <a:pPr lvl="1">
              <a:lnSpc>
                <a:spcPct val="90000"/>
              </a:lnSpc>
            </a:pPr>
            <a:endParaRPr lang="en-US" altLang="en-US" sz="2000"/>
          </a:p>
          <a:p>
            <a:pPr>
              <a:lnSpc>
                <a:spcPct val="90000"/>
              </a:lnSpc>
            </a:pPr>
            <a:r>
              <a:rPr lang="en-US" altLang="en-US" sz="2000"/>
              <a:t>Other obvious extensions: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listof(base)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setof(base)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bagof(base)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Not in the SQL:1999 standard.  Postgres supports setof, Informix (commercialized Postgres) supports setof, bagof, listof.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57A2B1-AD9D-434C-A187-6D63F2C319E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>
              <a:solidFill>
                <a:schemeClr val="tx2"/>
              </a:solidFill>
            </a:endParaRPr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490B984A-C9A0-414F-820F-D4F18E4213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ADTs: User-Defined Atomic Types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E74D7CBC-873A-464D-B17D-CC1578BAB4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7772400" cy="4076700"/>
          </a:xfrm>
          <a:noFill/>
          <a:ln/>
        </p:spPr>
        <p:txBody>
          <a:bodyPr>
            <a:normAutofit fontScale="85000" lnSpcReduction="20000"/>
          </a:bodyPr>
          <a:lstStyle/>
          <a:p>
            <a:r>
              <a:rPr lang="en-US" altLang="en-US"/>
              <a:t>Built-in SQL types (int, float, text, etc.) limited</a:t>
            </a:r>
          </a:p>
          <a:p>
            <a:pPr lvl="1"/>
            <a:r>
              <a:rPr lang="en-US" altLang="en-US"/>
              <a:t>have simple </a:t>
            </a:r>
            <a:r>
              <a:rPr lang="en-US" altLang="en-US" i="1"/>
              <a:t>methods</a:t>
            </a:r>
            <a:r>
              <a:rPr lang="en-US" altLang="en-US"/>
              <a:t> as well (math, LIKE, etc.)</a:t>
            </a:r>
          </a:p>
          <a:p>
            <a:r>
              <a:rPr lang="en-US" altLang="en-US"/>
              <a:t>ORDBMS: can define new types (&amp; methods)</a:t>
            </a:r>
          </a:p>
          <a:p>
            <a:pPr lvl="1"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create type jpeg (internallength = variable,</a:t>
            </a:r>
          </a:p>
          <a:p>
            <a:pPr lvl="1"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  input = jpeg_in, output = jpeg_out);</a:t>
            </a:r>
          </a:p>
          <a:p>
            <a:pPr lvl="1">
              <a:buFontTx/>
              <a:buNone/>
            </a:pPr>
            <a:endParaRPr lang="en-US" altLang="en-US" sz="2000" b="1">
              <a:latin typeface="Courier New" panose="02070309020205020404" pitchFamily="49" charset="0"/>
            </a:endParaRPr>
          </a:p>
          <a:p>
            <a:r>
              <a:rPr lang="en-US" altLang="en-US"/>
              <a:t>Not naturally composed of built-in types</a:t>
            </a:r>
          </a:p>
          <a:p>
            <a:pPr lvl="1"/>
            <a:r>
              <a:rPr lang="en-US" altLang="en-US"/>
              <a:t>new </a:t>
            </a:r>
            <a:r>
              <a:rPr lang="en-US" altLang="en-US" i="1"/>
              <a:t>atomic</a:t>
            </a:r>
            <a:r>
              <a:rPr lang="en-US" altLang="en-US"/>
              <a:t> types</a:t>
            </a:r>
          </a:p>
          <a:p>
            <a:r>
              <a:rPr lang="en-US" altLang="en-US"/>
              <a:t>Need input &amp; output methods for types</a:t>
            </a:r>
          </a:p>
          <a:p>
            <a:pPr lvl="1"/>
            <a:r>
              <a:rPr lang="en-US" altLang="en-US"/>
              <a:t>convert from text to internal type and back</a:t>
            </a:r>
          </a:p>
          <a:p>
            <a:pPr lvl="1"/>
            <a:r>
              <a:rPr lang="en-US" altLang="en-US"/>
              <a:t>we’ll see how to do method definition soon...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EECC4D-14A9-49CB-B9BA-BA7174EDE2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>
              <a:solidFill>
                <a:schemeClr val="tx2"/>
              </a:solidFill>
            </a:endParaRPr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DBA7D9F9-C0FE-4202-B3E9-385F026FF5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Reference Types &amp; Deref.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33636276-6AA3-4915-9129-F16A9CD88E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/>
              <a:t>In ORDBMS, objects can be given object IDs (OIDs)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Unique across time and space</a:t>
            </a:r>
          </a:p>
          <a:p>
            <a:pPr lvl="1">
              <a:lnSpc>
                <a:spcPct val="90000"/>
              </a:lnSpc>
            </a:pPr>
            <a:r>
              <a:rPr lang="en-US" altLang="en-US" sz="1800" b="1">
                <a:latin typeface="Courier New" panose="02070309020205020404" pitchFamily="49" charset="0"/>
              </a:rPr>
              <a:t>create table theaters of theater_t ref is tid system generated;</a:t>
            </a:r>
            <a:r>
              <a:rPr lang="en-US" altLang="en-US" sz="200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Some systems do this for all rows of all tables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So, can “point” to objects -- reference types!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ref(theater_t) scope theaters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Don’t confuse reference and complex types!</a:t>
            </a:r>
          </a:p>
          <a:p>
            <a:pPr lvl="1">
              <a:lnSpc>
                <a:spcPct val="90000"/>
              </a:lnSpc>
            </a:pPr>
            <a:r>
              <a:rPr lang="en-US" altLang="en-US" sz="1800" b="1">
                <a:latin typeface="Courier New" panose="02070309020205020404" pitchFamily="49" charset="0"/>
              </a:rPr>
              <a:t>mytheater row(tno integer, name text, address text, phone integer)</a:t>
            </a:r>
          </a:p>
          <a:p>
            <a:pPr lvl="1">
              <a:lnSpc>
                <a:spcPct val="90000"/>
              </a:lnSpc>
            </a:pPr>
            <a:r>
              <a:rPr lang="en-US" altLang="en-US" sz="1800" b="1">
                <a:latin typeface="Courier New" panose="02070309020205020404" pitchFamily="49" charset="0"/>
              </a:rPr>
              <a:t>theater ref(theater_t)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Both look same at output, but are </a:t>
            </a:r>
            <a:r>
              <a:rPr lang="en-US" altLang="en-US" sz="2000" i="1"/>
              <a:t>different!!</a:t>
            </a:r>
            <a:endParaRPr lang="en-US" altLang="en-US" sz="2000"/>
          </a:p>
          <a:p>
            <a:pPr lvl="1">
              <a:lnSpc>
                <a:spcPct val="90000"/>
              </a:lnSpc>
            </a:pPr>
            <a:r>
              <a:rPr lang="en-US" altLang="en-US" sz="2000"/>
              <a:t>deletion, update, “sharing”</a:t>
            </a:r>
          </a:p>
          <a:p>
            <a:pPr lvl="1">
              <a:lnSpc>
                <a:spcPct val="90000"/>
              </a:lnSpc>
            </a:pPr>
            <a:r>
              <a:rPr lang="en-US" altLang="en-US" sz="2000"/>
              <a:t>similar to “by value” vs. “by reference” in PL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1183</Words>
  <Application>Microsoft Office PowerPoint</Application>
  <PresentationFormat>On-screen Show (4:3)</PresentationFormat>
  <Paragraphs>141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Courier New</vt:lpstr>
      <vt:lpstr>Office Theme</vt:lpstr>
      <vt:lpstr>Advance Database Management Systems : 19 Object Technology in RDBMS</vt:lpstr>
      <vt:lpstr>Motivation</vt:lpstr>
      <vt:lpstr>Example App: Asset Management</vt:lpstr>
      <vt:lpstr>Why not a Standard RDBMS?</vt:lpstr>
      <vt:lpstr>“Object-Relational” Databases</vt:lpstr>
      <vt:lpstr>Some History</vt:lpstr>
      <vt:lpstr>Complex Types</vt:lpstr>
      <vt:lpstr>ADTs: User-Defined Atomic Types</vt:lpstr>
      <vt:lpstr>Reference Types &amp; Deref.</vt:lpstr>
      <vt:lpstr>User-Defined Methods</vt:lpstr>
      <vt:lpstr>Inheritance</vt:lpstr>
      <vt:lpstr>User Defined Aggregates</vt:lpstr>
      <vt:lpstr>Summary </vt:lpstr>
      <vt:lpstr>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Engineering: 1 Software Concepts</dc:title>
  <dc:creator>vaibhav khanna</dc:creator>
  <cp:lastModifiedBy>Vaibhav Khanna</cp:lastModifiedBy>
  <cp:revision>8</cp:revision>
  <dcterms:created xsi:type="dcterms:W3CDTF">2020-04-05T07:42:16Z</dcterms:created>
  <dcterms:modified xsi:type="dcterms:W3CDTF">2020-10-13T10:10:39Z</dcterms:modified>
</cp:coreProperties>
</file>